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654" r:id="rId2"/>
    <p:sldMasterId id="2147483658" r:id="rId3"/>
  </p:sldMasterIdLst>
  <p:notesMasterIdLst>
    <p:notesMasterId r:id="rId75"/>
  </p:notesMasterIdLst>
  <p:handoutMasterIdLst>
    <p:handoutMasterId r:id="rId76"/>
  </p:handoutMasterIdLst>
  <p:sldIdLst>
    <p:sldId id="257" r:id="rId4"/>
    <p:sldId id="262" r:id="rId5"/>
    <p:sldId id="267" r:id="rId6"/>
    <p:sldId id="351" r:id="rId7"/>
    <p:sldId id="350" r:id="rId8"/>
    <p:sldId id="268" r:id="rId9"/>
    <p:sldId id="336" r:id="rId10"/>
    <p:sldId id="348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404" r:id="rId19"/>
    <p:sldId id="361" r:id="rId20"/>
    <p:sldId id="362" r:id="rId21"/>
    <p:sldId id="405" r:id="rId22"/>
    <p:sldId id="363" r:id="rId23"/>
    <p:sldId id="364" r:id="rId24"/>
    <p:sldId id="365" r:id="rId25"/>
    <p:sldId id="366" r:id="rId26"/>
    <p:sldId id="406" r:id="rId27"/>
    <p:sldId id="367" r:id="rId28"/>
    <p:sldId id="368" r:id="rId29"/>
    <p:sldId id="407" r:id="rId30"/>
    <p:sldId id="408" r:id="rId31"/>
    <p:sldId id="391" r:id="rId32"/>
    <p:sldId id="409" r:id="rId33"/>
    <p:sldId id="392" r:id="rId34"/>
    <p:sldId id="369" r:id="rId35"/>
    <p:sldId id="370" r:id="rId36"/>
    <p:sldId id="410" r:id="rId37"/>
    <p:sldId id="371" r:id="rId38"/>
    <p:sldId id="372" r:id="rId39"/>
    <p:sldId id="411" r:id="rId40"/>
    <p:sldId id="393" r:id="rId41"/>
    <p:sldId id="394" r:id="rId42"/>
    <p:sldId id="395" r:id="rId43"/>
    <p:sldId id="396" r:id="rId44"/>
    <p:sldId id="412" r:id="rId45"/>
    <p:sldId id="397" r:id="rId46"/>
    <p:sldId id="398" r:id="rId47"/>
    <p:sldId id="414" r:id="rId48"/>
    <p:sldId id="413" r:id="rId49"/>
    <p:sldId id="399" r:id="rId50"/>
    <p:sldId id="400" r:id="rId51"/>
    <p:sldId id="401" r:id="rId52"/>
    <p:sldId id="415" r:id="rId53"/>
    <p:sldId id="402" r:id="rId54"/>
    <p:sldId id="416" r:id="rId55"/>
    <p:sldId id="373" r:id="rId56"/>
    <p:sldId id="374" r:id="rId57"/>
    <p:sldId id="375" r:id="rId58"/>
    <p:sldId id="376" r:id="rId59"/>
    <p:sldId id="377" r:id="rId60"/>
    <p:sldId id="378" r:id="rId61"/>
    <p:sldId id="379" r:id="rId62"/>
    <p:sldId id="380" r:id="rId63"/>
    <p:sldId id="381" r:id="rId64"/>
    <p:sldId id="382" r:id="rId65"/>
    <p:sldId id="383" r:id="rId66"/>
    <p:sldId id="384" r:id="rId67"/>
    <p:sldId id="385" r:id="rId68"/>
    <p:sldId id="386" r:id="rId69"/>
    <p:sldId id="387" r:id="rId70"/>
    <p:sldId id="388" r:id="rId71"/>
    <p:sldId id="389" r:id="rId72"/>
    <p:sldId id="403" r:id="rId73"/>
    <p:sldId id="307" r:id="rId74"/>
  </p:sldIdLst>
  <p:sldSz cx="9144000" cy="6858000" type="screen4x3"/>
  <p:notesSz cx="6810375" cy="9942513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5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go Marques Dias" initials="HmD" lastIdx="47" clrIdx="0"/>
  <p:cmAuthor id="1" name="Natalina Magro" initials="NM" lastIdx="2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CC0099"/>
    <a:srgbClr val="0066FF"/>
    <a:srgbClr val="4B8CFF"/>
    <a:srgbClr val="00CCFF"/>
    <a:srgbClr val="F37D00"/>
    <a:srgbClr val="FF0000"/>
    <a:srgbClr val="EF7B24"/>
    <a:srgbClr val="E90000"/>
    <a:srgbClr val="D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32" autoAdjust="0"/>
    <p:restoredTop sz="91688" autoAdjust="0"/>
  </p:normalViewPr>
  <p:slideViewPr>
    <p:cSldViewPr>
      <p:cViewPr varScale="1">
        <p:scale>
          <a:sx n="103" d="100"/>
          <a:sy n="103" d="100"/>
        </p:scale>
        <p:origin x="200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798"/>
    </p:cViewPr>
  </p:sorterViewPr>
  <p:notesViewPr>
    <p:cSldViewPr>
      <p:cViewPr varScale="1">
        <p:scale>
          <a:sx n="77" d="100"/>
          <a:sy n="77" d="100"/>
        </p:scale>
        <p:origin x="-3978" y="-90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25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A880761-CE6B-4041-A374-C9DE32435A7E}" type="datetimeFigureOut">
              <a:rPr lang="pt-PT"/>
              <a:pPr>
                <a:defRPr/>
              </a:pPr>
              <a:t>21-03-2018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25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8213003-852C-4C04-82D8-8D0F4E11CA93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858530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57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7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813"/>
            <a:ext cx="54483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</a:p>
        </p:txBody>
      </p:sp>
      <p:sp>
        <p:nvSpPr>
          <p:cNvPr id="457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038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57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4038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55461FB-E324-46B6-A92C-ACE91C987FFD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895962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0" y="746125"/>
            <a:ext cx="4968875" cy="3727450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ED325B-3683-439F-8F50-53973A5095F7}" type="slidenum">
              <a:rPr lang="pt-PT" smtClean="0">
                <a:latin typeface="Arial" pitchFamily="34" charset="0"/>
              </a:rPr>
              <a:pPr/>
              <a:t>1</a:t>
            </a:fld>
            <a:endParaRPr lang="pt-PT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89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0" y="746125"/>
            <a:ext cx="4968875" cy="3727450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0D4637-E30A-4703-ADA1-4C6B964FF3B4}" type="slidenum">
              <a:rPr lang="pt-PT" smtClean="0">
                <a:latin typeface="Arial" pitchFamily="34" charset="0"/>
              </a:rPr>
              <a:pPr/>
              <a:t>2</a:t>
            </a:fld>
            <a:endParaRPr lang="pt-PT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597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0" y="746125"/>
            <a:ext cx="4968875" cy="3727450"/>
          </a:xfrm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Arial" pitchFamily="34" charset="0"/>
              </a:rPr>
              <a:t>90% com </a:t>
            </a:r>
            <a:r>
              <a:rPr lang="en-US" dirty="0" err="1" smtClean="0">
                <a:latin typeface="Arial" pitchFamily="34" charset="0"/>
              </a:rPr>
              <a:t>licenciatura</a:t>
            </a:r>
            <a:r>
              <a:rPr lang="en-US" dirty="0" smtClean="0">
                <a:latin typeface="Arial" pitchFamily="34" charset="0"/>
              </a:rPr>
              <a:t> – o</a:t>
            </a:r>
            <a:r>
              <a:rPr lang="en-US" baseline="0" dirty="0" smtClean="0">
                <a:latin typeface="Arial" pitchFamily="34" charset="0"/>
              </a:rPr>
              <a:t> valor </a:t>
            </a:r>
            <a:r>
              <a:rPr lang="en-US" baseline="0" dirty="0" err="1" smtClean="0">
                <a:latin typeface="Arial" pitchFamily="34" charset="0"/>
              </a:rPr>
              <a:t>foi</a:t>
            </a:r>
            <a:r>
              <a:rPr lang="en-US" baseline="0" dirty="0" smtClean="0">
                <a:latin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</a:rPr>
              <a:t>arredondado</a:t>
            </a:r>
            <a:r>
              <a:rPr lang="en-US" baseline="0" dirty="0" smtClean="0">
                <a:latin typeface="Arial" pitchFamily="34" charset="0"/>
              </a:rPr>
              <a:t> de </a:t>
            </a:r>
            <a:r>
              <a:rPr lang="en-US" dirty="0" smtClean="0">
                <a:latin typeface="Arial" pitchFamily="34" charset="0"/>
              </a:rPr>
              <a:t>89%</a:t>
            </a:r>
            <a:r>
              <a:rPr lang="en-US" baseline="0" dirty="0" smtClean="0">
                <a:latin typeface="Arial" pitchFamily="34" charset="0"/>
              </a:rPr>
              <a:t> ae </a:t>
            </a:r>
            <a:r>
              <a:rPr lang="en-US" baseline="0" dirty="0" err="1" smtClean="0">
                <a:latin typeface="Arial" pitchFamily="34" charset="0"/>
              </a:rPr>
              <a:t>inclui</a:t>
            </a:r>
            <a:r>
              <a:rPr lang="en-US" baseline="0" dirty="0" smtClean="0">
                <a:latin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</a:rPr>
              <a:t>todas</a:t>
            </a:r>
            <a:r>
              <a:rPr lang="en-US" baseline="0" dirty="0" smtClean="0">
                <a:latin typeface="Arial" pitchFamily="34" charset="0"/>
              </a:rPr>
              <a:t> as </a:t>
            </a:r>
            <a:r>
              <a:rPr lang="en-US" baseline="0" dirty="0" err="1" smtClean="0">
                <a:latin typeface="Arial" pitchFamily="34" charset="0"/>
              </a:rPr>
              <a:t>pessoas</a:t>
            </a:r>
            <a:r>
              <a:rPr lang="en-US" baseline="0" dirty="0" smtClean="0">
                <a:latin typeface="Arial" pitchFamily="34" charset="0"/>
              </a:rPr>
              <a:t> com </a:t>
            </a:r>
            <a:r>
              <a:rPr lang="en-US" u="sng" baseline="0" dirty="0" smtClean="0">
                <a:latin typeface="Arial" pitchFamily="34" charset="0"/>
              </a:rPr>
              <a:t>pelo </a:t>
            </a:r>
            <a:r>
              <a:rPr lang="en-US" u="sng" baseline="0" dirty="0" err="1" smtClean="0">
                <a:latin typeface="Arial" pitchFamily="34" charset="0"/>
              </a:rPr>
              <a:t>menos</a:t>
            </a:r>
            <a:r>
              <a:rPr lang="en-US" baseline="0" dirty="0" smtClean="0">
                <a:latin typeface="Arial" pitchFamily="34" charset="0"/>
              </a:rPr>
              <a:t> a </a:t>
            </a:r>
            <a:r>
              <a:rPr lang="en-US" baseline="0" dirty="0" err="1" smtClean="0">
                <a:latin typeface="Arial" pitchFamily="34" charset="0"/>
              </a:rPr>
              <a:t>licenciatura</a:t>
            </a:r>
            <a:r>
              <a:rPr lang="en-US" baseline="0" dirty="0" smtClean="0">
                <a:latin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</a:rPr>
              <a:t>ou</a:t>
            </a:r>
            <a:r>
              <a:rPr lang="en-US" baseline="0" dirty="0" smtClean="0">
                <a:latin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</a:rPr>
              <a:t>acima</a:t>
            </a:r>
            <a:r>
              <a:rPr lang="en-US" baseline="0" dirty="0" smtClean="0">
                <a:latin typeface="Arial" pitchFamily="34" charset="0"/>
              </a:rPr>
              <a:t> (</a:t>
            </a:r>
            <a:r>
              <a:rPr lang="en-US" baseline="0" smtClean="0">
                <a:latin typeface="Arial" pitchFamily="34" charset="0"/>
              </a:rPr>
              <a:t>valor de 04.04.2017)</a:t>
            </a:r>
            <a:endParaRPr lang="en-US" dirty="0" smtClean="0">
              <a:latin typeface="Arial" pitchFamily="34" charset="0"/>
            </a:endParaRPr>
          </a:p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4A1A42-FD4B-46BF-870D-9BA268882153}" type="slidenum">
              <a:rPr lang="pt-PT" smtClean="0">
                <a:latin typeface="Arial" pitchFamily="34" charset="0"/>
              </a:rPr>
              <a:pPr/>
              <a:t>3</a:t>
            </a:fld>
            <a:endParaRPr lang="pt-PT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357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0" y="746125"/>
            <a:ext cx="4968875" cy="3727450"/>
          </a:xfrm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Arial" pitchFamily="34" charset="0"/>
              </a:rPr>
              <a:t>Exame – Business</a:t>
            </a:r>
            <a:r>
              <a:rPr lang="en-US" baseline="0" dirty="0" smtClean="0">
                <a:latin typeface="Arial" pitchFamily="34" charset="0"/>
              </a:rPr>
              <a:t> magazine</a:t>
            </a:r>
          </a:p>
          <a:p>
            <a:r>
              <a:rPr lang="en-US" baseline="0" dirty="0" smtClean="0">
                <a:latin typeface="Arial" pitchFamily="34" charset="0"/>
              </a:rPr>
              <a:t>Accenture and Everis – consulting firms</a:t>
            </a:r>
          </a:p>
          <a:p>
            <a:r>
              <a:rPr lang="en-US" baseline="0" dirty="0" smtClean="0">
                <a:latin typeface="Arial" pitchFamily="34" charset="0"/>
              </a:rPr>
              <a:t>AESE – Business School</a:t>
            </a:r>
            <a:endParaRPr lang="en-US" dirty="0" smtClean="0">
              <a:latin typeface="Arial" pitchFamily="34" charset="0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E2F782-92C7-4842-8533-39D82B06A4A9}" type="slidenum">
              <a:rPr lang="pt-PT" smtClean="0">
                <a:latin typeface="Arial" pitchFamily="34" charset="0"/>
              </a:rPr>
              <a:pPr/>
              <a:t>4</a:t>
            </a:fld>
            <a:endParaRPr lang="pt-PT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686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>
              <a:latin typeface="Arial" panose="020B0604020202020204" pitchFamily="34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FB1FD8B-93DB-4A19-BCB9-CFBD5F4BB5FC}" type="slidenum">
              <a:rPr lang="pt-PT" altLang="en-US" smtClean="0"/>
              <a:pPr/>
              <a:t>5</a:t>
            </a:fld>
            <a:endParaRPr lang="pt-PT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35470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0" y="746125"/>
            <a:ext cx="4968875" cy="3727450"/>
          </a:xfrm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z="1000" b="0" i="0" dirty="0" smtClean="0">
                <a:solidFill>
                  <a:schemeClr val="tx1"/>
                </a:solidFill>
              </a:rPr>
              <a:t>To defend the statement:</a:t>
            </a:r>
            <a:r>
              <a:rPr lang="en-GB" sz="1000" b="0" i="0" baseline="0" dirty="0" smtClean="0">
                <a:solidFill>
                  <a:schemeClr val="tx1"/>
                </a:solidFill>
              </a:rPr>
              <a:t> </a:t>
            </a:r>
            <a:r>
              <a:rPr lang="en-GB" sz="1000" b="0" i="0" dirty="0" smtClean="0">
                <a:solidFill>
                  <a:schemeClr val="tx1"/>
                </a:solidFill>
              </a:rPr>
              <a:t>“The company with largest number of systems in production in the rail domain” – although IVU state</a:t>
            </a:r>
            <a:r>
              <a:rPr lang="en-GB" sz="1000" b="0" i="0" baseline="0" dirty="0" smtClean="0">
                <a:solidFill>
                  <a:schemeClr val="tx1"/>
                </a:solidFill>
              </a:rPr>
              <a:t>s that since the 2012 Vietnam order, they have a total of 7 state railway clients (Suisse</a:t>
            </a:r>
            <a:r>
              <a:rPr lang="pt-PT" altLang="pt-PT" sz="1000" dirty="0" smtClean="0"/>
              <a:t>, Hungarian,</a:t>
            </a:r>
            <a:r>
              <a:rPr lang="pt-PT" altLang="pt-PT" sz="1000" baseline="0" dirty="0" smtClean="0"/>
              <a:t> </a:t>
            </a:r>
            <a:r>
              <a:rPr lang="pt-PT" altLang="pt-PT" sz="1000" dirty="0" smtClean="0"/>
              <a:t>DB Regio, VR, Trenitalia, Vietname, CP), to</a:t>
            </a:r>
            <a:r>
              <a:rPr lang="pt-PT" altLang="pt-PT" sz="1000" baseline="0" dirty="0" smtClean="0"/>
              <a:t> our knowledge they are not all in full production (eg. CP, Suisse).</a:t>
            </a:r>
            <a:endParaRPr lang="en-US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EF09B7-777C-4D2A-B8DD-AFF732FC4DC9}" type="slidenum">
              <a:rPr lang="pt-PT" smtClean="0">
                <a:latin typeface="Arial" pitchFamily="34" charset="0"/>
              </a:rPr>
              <a:pPr/>
              <a:t>6</a:t>
            </a:fld>
            <a:endParaRPr lang="pt-PT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633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0" y="746125"/>
            <a:ext cx="4968875" cy="3727450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 smtClean="0">
                <a:solidFill>
                  <a:srgbClr val="FF0000"/>
                </a:solidFill>
                <a:latin typeface="Arial" pitchFamily="34" charset="0"/>
              </a:rPr>
              <a:t>The </a:t>
            </a:r>
            <a:r>
              <a:rPr lang="en-GB" sz="1200" b="1" dirty="0" smtClean="0"/>
              <a:t>6% reduction</a:t>
            </a:r>
            <a:r>
              <a:rPr lang="en-GB" sz="1200" dirty="0" smtClean="0"/>
              <a:t> in crew members represents</a:t>
            </a:r>
            <a:r>
              <a:rPr lang="en-GB" sz="1200" baseline="0" dirty="0" smtClean="0"/>
              <a:t> a saving of about 12M€/year.</a:t>
            </a:r>
            <a:endParaRPr lang="en-GB" sz="120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0" dirty="0" smtClean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BF6DA9-8CD0-44D7-85D5-D9C4333E5815}" type="slidenum">
              <a:rPr lang="pt-PT" smtClean="0">
                <a:latin typeface="Arial" pitchFamily="34" charset="0"/>
              </a:rPr>
              <a:pPr/>
              <a:t>7</a:t>
            </a:fld>
            <a:endParaRPr lang="pt-PT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647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spcBef>
                <a:spcPct val="20000"/>
              </a:spcBef>
              <a:defRPr/>
            </a:pPr>
            <a:r>
              <a:rPr lang="en-GB" b="1" kern="0" dirty="0" smtClean="0">
                <a:cs typeface="Arial" pitchFamily="34" charset="0"/>
              </a:rPr>
              <a:t>ONTIME - Planning and Management of Timetables (</a:t>
            </a:r>
            <a:r>
              <a:rPr lang="en-GB" b="1" kern="0" dirty="0" smtClean="0">
                <a:solidFill>
                  <a:srgbClr val="FF6600"/>
                </a:solidFill>
                <a:cs typeface="Arial" pitchFamily="34" charset="0"/>
              </a:rPr>
              <a:t>Track &amp; Time</a:t>
            </a:r>
            <a:r>
              <a:rPr lang="en-GB" b="1" kern="0" dirty="0" smtClean="0">
                <a:cs typeface="Arial" pitchFamily="34" charset="0"/>
              </a:rPr>
              <a:t>)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en-US" dirty="0" smtClean="0">
                <a:latin typeface="Arial" charset="0"/>
              </a:rPr>
              <a:t> creates optimised timetables,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en-US" dirty="0" smtClean="0">
                <a:latin typeface="Arial" charset="0"/>
              </a:rPr>
              <a:t> considers expected passenger demand </a:t>
            </a:r>
            <a:r>
              <a:rPr lang="en-US" sz="1400" dirty="0" smtClean="0">
                <a:latin typeface="Arial" charset="0"/>
              </a:rPr>
              <a:t>(also OD matrix in the very near future)</a:t>
            </a:r>
            <a:r>
              <a:rPr lang="en-US" dirty="0" smtClean="0">
                <a:latin typeface="Arial" charset="0"/>
              </a:rPr>
              <a:t>, network capacity and other operational constraints,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en-US" dirty="0" smtClean="0">
                <a:latin typeface="Arial" charset="0"/>
              </a:rPr>
              <a:t> allocates network track and time resources to services</a:t>
            </a:r>
          </a:p>
          <a:p>
            <a:pPr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GB" altLang="pt-PT" b="1" dirty="0" smtClean="0">
                <a:cs typeface="Arial" panose="020B0604020202020204" pitchFamily="34" charset="0"/>
              </a:rPr>
              <a:t>FLEET - Planning and Management of </a:t>
            </a:r>
            <a:r>
              <a:rPr lang="en-GB" altLang="pt-PT" b="1" kern="0" dirty="0" smtClean="0">
                <a:solidFill>
                  <a:srgbClr val="FF6600"/>
                </a:solidFill>
                <a:cs typeface="Arial" pitchFamily="34" charset="0"/>
              </a:rPr>
              <a:t>Vehicles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pt-PT" dirty="0" smtClean="0"/>
              <a:t> creates optimised vehicle plans,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pt-PT" dirty="0" smtClean="0"/>
              <a:t> covers all phases of vehicle planning life-cycle,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pt-PT" dirty="0" smtClean="0"/>
              <a:t> considers expected passenger demand, fleet capacity and other specifications and operational constraints </a:t>
            </a:r>
            <a:r>
              <a:rPr lang="en-US" altLang="pt-PT" sz="1400" dirty="0" smtClean="0"/>
              <a:t>(eg. maintencance)</a:t>
            </a:r>
          </a:p>
          <a:p>
            <a:pPr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GB" altLang="pt-PT" b="1" dirty="0" smtClean="0">
                <a:cs typeface="Arial" panose="020B0604020202020204" pitchFamily="34" charset="0"/>
              </a:rPr>
              <a:t>CREWS</a:t>
            </a:r>
            <a:r>
              <a:rPr lang="en-GB" altLang="pt-PT" dirty="0" smtClean="0">
                <a:cs typeface="Arial" panose="020B0604020202020204" pitchFamily="34" charset="0"/>
              </a:rPr>
              <a:t> </a:t>
            </a:r>
            <a:r>
              <a:rPr lang="en-GB" altLang="pt-PT" b="1" dirty="0" smtClean="0">
                <a:cs typeface="Arial" panose="020B0604020202020204" pitchFamily="34" charset="0"/>
              </a:rPr>
              <a:t>- Planning and Management of </a:t>
            </a:r>
            <a:r>
              <a:rPr lang="en-GB" altLang="pt-PT" b="1" kern="0" dirty="0" smtClean="0">
                <a:solidFill>
                  <a:srgbClr val="FF6600"/>
                </a:solidFill>
                <a:cs typeface="Arial" pitchFamily="34" charset="0"/>
              </a:rPr>
              <a:t>Staff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pt-PT" dirty="0" smtClean="0"/>
              <a:t> creates optimised staff work plans </a:t>
            </a:r>
            <a:r>
              <a:rPr lang="en-US" altLang="pt-PT" sz="1400" dirty="0" smtClean="0"/>
              <a:t>(drivers; guards; catering, station, contact centre and railway yard staff),</a:t>
            </a:r>
            <a:endParaRPr lang="en-US" altLang="pt-PT" dirty="0" smtClean="0"/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pt-PT" dirty="0" smtClean="0"/>
              <a:t> manages staff </a:t>
            </a:r>
            <a:r>
              <a:rPr lang="en-US" altLang="pt-PT" sz="1400" dirty="0" smtClean="0"/>
              <a:t>(absence, vacations, roster selection, etc.)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pt-PT" dirty="0" smtClean="0"/>
              <a:t> provides communication functions with the staff via internet or SMS messages</a:t>
            </a:r>
            <a:endParaRPr lang="en-GB" altLang="pt-PT" dirty="0" smtClean="0">
              <a:cs typeface="Arial" panose="020B0604020202020204" pitchFamily="34" charset="0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A1C234-7583-4520-9B8F-32898F730D9B}" type="slidenum">
              <a:rPr lang="pt-PT" altLang="en-US" smtClean="0"/>
              <a:pPr/>
              <a:t>8</a:t>
            </a:fld>
            <a:endParaRPr lang="pt-PT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1544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0" y="746125"/>
            <a:ext cx="4968875" cy="3727450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0" dirty="0" smtClean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BF6DA9-8CD0-44D7-85D5-D9C4333E5815}" type="slidenum">
              <a:rPr lang="pt-PT" smtClean="0">
                <a:latin typeface="Arial" pitchFamily="34" charset="0"/>
              </a:rPr>
              <a:pPr/>
              <a:t>9</a:t>
            </a:fld>
            <a:endParaRPr lang="pt-PT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700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Interior1-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90" y="265113"/>
            <a:ext cx="8783637" cy="5715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90" y="908054"/>
            <a:ext cx="8783637" cy="47529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34270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terior1-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1-no-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 bwMode="auto">
          <a:xfrm>
            <a:off x="179512" y="265113"/>
            <a:ext cx="878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 smtClean="0"/>
              <a:t>&lt;Title&gt;</a:t>
            </a:r>
            <a:endParaRPr lang="pt-PT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 bwMode="auto">
          <a:xfrm>
            <a:off x="179512" y="908054"/>
            <a:ext cx="87840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buFont typeface="Arial" pitchFamily="34" charset="0"/>
              <a:buNone/>
              <a:defRPr b="0"/>
            </a:lvl1pPr>
          </a:lstStyle>
          <a:p>
            <a:pPr lvl="0"/>
            <a:endParaRPr lang="en-US" noProof="0" dirty="0" smtClean="0"/>
          </a:p>
          <a:p>
            <a:pPr lvl="4"/>
            <a:endParaRPr lang="en-US" noProof="0" dirty="0" smtClean="0"/>
          </a:p>
          <a:p>
            <a:pPr lvl="4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cover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1.jpeg"/><Relationship Id="rId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jpeg"/><Relationship Id="rId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/>
          </p:cNvSpPr>
          <p:nvPr userDrawn="1"/>
        </p:nvSpPr>
        <p:spPr>
          <a:xfrm>
            <a:off x="2555877" y="6381754"/>
            <a:ext cx="338455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PT" sz="1000" dirty="0" smtClean="0">
                <a:solidFill>
                  <a:srgbClr val="7F7F7F"/>
                </a:solidFill>
                <a:latin typeface="Arial" charset="0"/>
              </a:rPr>
              <a:t>21.03.2018</a:t>
            </a:r>
            <a:endParaRPr lang="pt-PT" sz="1000" dirty="0">
              <a:solidFill>
                <a:srgbClr val="7F7F7F"/>
              </a:solidFill>
              <a:latin typeface="Arial" charset="0"/>
            </a:endParaRPr>
          </a:p>
        </p:txBody>
      </p:sp>
      <p:pic>
        <p:nvPicPr>
          <p:cNvPr id="7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462" y="5373216"/>
            <a:ext cx="3276000" cy="1376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Image result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858362"/>
            <a:ext cx="1872309" cy="89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1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189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377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566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754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342891" indent="-342891" algn="ctr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ctr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2971" indent="-228594" algn="ctr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3pPr>
      <a:lvl4pPr marL="1600160" indent="-228594" algn="ctr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ppt3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3965" y="5418138"/>
            <a:ext cx="792003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itle Placeholder 1"/>
          <p:cNvSpPr>
            <a:spLocks noGrp="1"/>
          </p:cNvSpPr>
          <p:nvPr>
            <p:ph type="title"/>
          </p:nvPr>
        </p:nvSpPr>
        <p:spPr bwMode="auto">
          <a:xfrm>
            <a:off x="179390" y="265113"/>
            <a:ext cx="8783637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pt-PT" smtClean="0"/>
          </a:p>
        </p:txBody>
      </p:sp>
      <p:sp>
        <p:nvSpPr>
          <p:cNvPr id="30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9390" y="908054"/>
            <a:ext cx="8783637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720" rIns="9000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TextBox 7"/>
          <p:cNvSpPr txBox="1">
            <a:spLocks/>
          </p:cNvSpPr>
          <p:nvPr userDrawn="1"/>
        </p:nvSpPr>
        <p:spPr>
          <a:xfrm>
            <a:off x="2555876" y="6524629"/>
            <a:ext cx="3960813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PT" sz="1000" dirty="0" smtClean="0">
                <a:solidFill>
                  <a:srgbClr val="7F7F7F"/>
                </a:solidFill>
                <a:latin typeface="Arial" charset="0"/>
              </a:rPr>
              <a:t>21.03.2018</a:t>
            </a:r>
            <a:endParaRPr lang="pt-PT" sz="1000" dirty="0">
              <a:solidFill>
                <a:srgbClr val="7F7F7F"/>
              </a:solidFill>
              <a:latin typeface="Arial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79389" y="6207128"/>
            <a:ext cx="863600" cy="46166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pt-PT" sz="1200" dirty="0">
                <a:latin typeface="Arial" charset="0"/>
              </a:rPr>
              <a:t>Logo </a:t>
            </a:r>
            <a:r>
              <a:rPr lang="pt-PT" sz="1200" dirty="0" err="1">
                <a:latin typeface="Arial" charset="0"/>
              </a:rPr>
              <a:t>prospect</a:t>
            </a:r>
            <a:endParaRPr lang="pt-PT" sz="1200" dirty="0">
              <a:latin typeface="Arial" charset="0"/>
            </a:endParaRPr>
          </a:p>
        </p:txBody>
      </p:sp>
      <p:pic>
        <p:nvPicPr>
          <p:cNvPr id="10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245" y="5949280"/>
            <a:ext cx="1980000" cy="832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Image result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9" y="6051504"/>
            <a:ext cx="1296144" cy="61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5pPr>
      <a:lvl6pPr marL="457189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6pPr>
      <a:lvl7pPr marL="914377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7pPr>
      <a:lvl8pPr marL="1371566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8pPr>
      <a:lvl9pPr marL="1828754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5pPr>
      <a:lvl6pPr marL="2514537" indent="-228594" algn="l" rtl="0" fontAlgn="base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6pPr>
      <a:lvl7pPr marL="2971726" indent="-228594" algn="l" rtl="0" fontAlgn="base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7pPr>
      <a:lvl8pPr marL="3428914" indent="-228594" algn="l" rtl="0" fontAlgn="base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8pPr>
      <a:lvl9pPr marL="3886103" indent="-228594" algn="l" rtl="0" fontAlgn="base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2" descr="curva16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71500" y="2097088"/>
            <a:ext cx="5113338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3" descr="curva16-1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5338" y="3284538"/>
            <a:ext cx="5830887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 userDrawn="1"/>
        </p:nvSpPr>
        <p:spPr>
          <a:xfrm>
            <a:off x="2627314" y="2636841"/>
            <a:ext cx="393065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pt-PT" sz="2800" dirty="0">
              <a:solidFill>
                <a:srgbClr val="E46C0A"/>
              </a:solidFill>
              <a:latin typeface="Arial" charset="0"/>
            </a:endParaRPr>
          </a:p>
          <a:p>
            <a:pPr algn="ctr">
              <a:defRPr/>
            </a:pPr>
            <a:r>
              <a:rPr lang="pt-PT" sz="2000" dirty="0">
                <a:solidFill>
                  <a:srgbClr val="7F7F7F"/>
                </a:solidFill>
                <a:latin typeface="Arial" charset="0"/>
              </a:rPr>
              <a:t>Obrigado</a:t>
            </a:r>
          </a:p>
        </p:txBody>
      </p:sp>
      <p:sp>
        <p:nvSpPr>
          <p:cNvPr id="2" name="TextBox 12"/>
          <p:cNvSpPr txBox="1"/>
          <p:nvPr userDrawn="1"/>
        </p:nvSpPr>
        <p:spPr>
          <a:xfrm>
            <a:off x="107951" y="3676651"/>
            <a:ext cx="5256213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PT" sz="2000" dirty="0">
                <a:latin typeface="Arial" charset="0"/>
              </a:rPr>
              <a:t>www.siscog.pt</a:t>
            </a:r>
          </a:p>
        </p:txBody>
      </p:sp>
      <p:sp>
        <p:nvSpPr>
          <p:cNvPr id="5" name="TextBox 4"/>
          <p:cNvSpPr txBox="1"/>
          <p:nvPr userDrawn="1"/>
        </p:nvSpPr>
        <p:spPr>
          <a:xfrm rot="5400000">
            <a:off x="1429754" y="5213639"/>
            <a:ext cx="292388" cy="2835286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>
              <a:defRPr/>
            </a:pPr>
            <a:r>
              <a:rPr lang="pt-PT" sz="700" dirty="0">
                <a:solidFill>
                  <a:srgbClr val="7F7F7F"/>
                </a:solidFill>
                <a:latin typeface="Arial" charset="0"/>
              </a:rPr>
              <a:t>Copyright © </a:t>
            </a:r>
            <a:r>
              <a:rPr lang="pt-PT" sz="700" dirty="0" smtClean="0">
                <a:solidFill>
                  <a:srgbClr val="7F7F7F"/>
                </a:solidFill>
                <a:latin typeface="Arial" charset="0"/>
              </a:rPr>
              <a:t>2018 </a:t>
            </a:r>
            <a:r>
              <a:rPr lang="pt-PT" sz="700" dirty="0">
                <a:solidFill>
                  <a:srgbClr val="7F7F7F"/>
                </a:solidFill>
                <a:latin typeface="Arial" charset="0"/>
              </a:rPr>
              <a:t>SISCOG - Sistemas Cognitivos, SA</a:t>
            </a:r>
          </a:p>
        </p:txBody>
      </p:sp>
      <p:pic>
        <p:nvPicPr>
          <p:cNvPr id="9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245" y="5949280"/>
            <a:ext cx="1980000" cy="832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377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jp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pn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79" y="322023"/>
            <a:ext cx="5688632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Rectangle 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436096" y="195263"/>
            <a:ext cx="3417395" cy="4241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90000" rIns="0"/>
          <a:lstStyle/>
          <a:p>
            <a:pPr algn="r" eaLnBrk="1" hangingPunct="1">
              <a:defRPr/>
            </a:pPr>
            <a:r>
              <a:rPr lang="pt-PT" sz="4000" b="1" dirty="0" smtClean="0">
                <a:solidFill>
                  <a:srgbClr val="F37D00"/>
                </a:solidFill>
              </a:rPr>
              <a:t>Optimização de turnos de tripulantes</a:t>
            </a:r>
          </a:p>
          <a:p>
            <a:pPr algn="r" eaLnBrk="1" hangingPunct="1">
              <a:defRPr/>
            </a:pPr>
            <a:endParaRPr lang="pt-PT" sz="20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 eaLnBrk="1" hangingPunct="1">
              <a:defRPr/>
            </a:pPr>
            <a:r>
              <a:rPr lang="pt-PT" sz="2000" dirty="0" smtClean="0">
                <a:solidFill>
                  <a:schemeClr val="bg1">
                    <a:lumMod val="50000"/>
                  </a:schemeClr>
                </a:solidFill>
              </a:rPr>
              <a:t>Apresentação ao MAEBD</a:t>
            </a:r>
          </a:p>
          <a:p>
            <a:pPr algn="r" eaLnBrk="1" hangingPunct="1">
              <a:defRPr/>
            </a:pPr>
            <a:endParaRPr lang="pt-PT" sz="2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 eaLnBrk="1" hangingPunct="1">
              <a:defRPr/>
            </a:pPr>
            <a:r>
              <a:rPr lang="pt-PT" sz="2000" b="1" i="1" dirty="0" smtClean="0">
                <a:solidFill>
                  <a:schemeClr val="bg1">
                    <a:lumMod val="50000"/>
                  </a:schemeClr>
                </a:solidFill>
              </a:rPr>
              <a:t>por Ricardo Saldanha</a:t>
            </a:r>
            <a:endParaRPr lang="pt-PT" sz="2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rgbClr val="F37D00"/>
                </a:solidFill>
              </a:rPr>
              <a:t>Previsão de indisponibilidade de recursos</a:t>
            </a:r>
            <a:endParaRPr lang="en-GB" dirty="0">
              <a:solidFill>
                <a:srgbClr val="F37D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 smtClean="0"/>
              <a:t>Objectivo</a:t>
            </a:r>
            <a:r>
              <a:rPr lang="en-GB" dirty="0" smtClean="0"/>
              <a:t>: </a:t>
            </a:r>
            <a:r>
              <a:rPr lang="pt-PT" dirty="0" smtClean="0"/>
              <a:t>planeamento de férias e de reservas optimizado</a:t>
            </a:r>
            <a:endParaRPr lang="pt-B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dirty="0"/>
              <a:t>Dados: </a:t>
            </a:r>
            <a:r>
              <a:rPr lang="pt-BR" dirty="0" smtClean="0"/>
              <a:t>histórico </a:t>
            </a:r>
            <a:r>
              <a:rPr lang="pt-BR" dirty="0"/>
              <a:t>de avarias e </a:t>
            </a:r>
            <a:r>
              <a:rPr lang="pt-BR" dirty="0" smtClean="0"/>
              <a:t>absentismo</a:t>
            </a:r>
            <a:endParaRPr lang="pt-B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2050" name="Picture 2" descr="Image result for sic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949" y="2140285"/>
            <a:ext cx="2214894" cy="166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vac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724" y="4042188"/>
            <a:ext cx="2879344" cy="161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3096344" cy="174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Image result for crew loun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671" y="4005064"/>
            <a:ext cx="2976265" cy="192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48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rgbClr val="F37D00"/>
                </a:solidFill>
              </a:rPr>
              <a:t>Previsão das necessidades de pessoal</a:t>
            </a:r>
            <a:endParaRPr lang="en-GB" dirty="0">
              <a:solidFill>
                <a:srgbClr val="F37D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 smtClean="0"/>
              <a:t>Objectivo</a:t>
            </a:r>
            <a:r>
              <a:rPr lang="en-GB" dirty="0" smtClean="0"/>
              <a:t>: </a:t>
            </a:r>
            <a:r>
              <a:rPr lang="pt-PT" dirty="0" smtClean="0"/>
              <a:t>ajustar capacidade disponível às necessidades</a:t>
            </a:r>
            <a:endParaRPr lang="pt-B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dirty="0"/>
              <a:t>Dados: </a:t>
            </a:r>
            <a:r>
              <a:rPr lang="pt-PT" dirty="0" smtClean="0"/>
              <a:t>histórico </a:t>
            </a:r>
            <a:r>
              <a:rPr lang="pt-PT" dirty="0"/>
              <a:t>de senhas de atendimento / </a:t>
            </a:r>
            <a:r>
              <a:rPr lang="pt-PT" dirty="0" smtClean="0"/>
              <a:t>chamadas</a:t>
            </a:r>
            <a:endParaRPr lang="pt-B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4098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30" y="1844824"/>
            <a:ext cx="2605473" cy="1793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queue call cen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339" y="1735757"/>
            <a:ext cx="31432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996952"/>
            <a:ext cx="3738597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982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Previsão de risco de falha de segurança</a:t>
            </a:r>
            <a:endParaRPr lang="en-GB" dirty="0">
              <a:solidFill>
                <a:srgbClr val="F37D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 smtClean="0"/>
              <a:t>Objectivo</a:t>
            </a:r>
            <a:r>
              <a:rPr lang="en-GB" dirty="0" smtClean="0"/>
              <a:t>: </a:t>
            </a:r>
            <a:r>
              <a:rPr lang="pt-PT" dirty="0"/>
              <a:t>p</a:t>
            </a:r>
            <a:r>
              <a:rPr lang="pt-PT" dirty="0" smtClean="0"/>
              <a:t>atrulhamento </a:t>
            </a:r>
            <a:r>
              <a:rPr lang="pt-PT" dirty="0"/>
              <a:t>mais eficaz</a:t>
            </a:r>
            <a:endParaRPr lang="pt-B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dirty="0"/>
              <a:t>Dados: </a:t>
            </a:r>
            <a:r>
              <a:rPr lang="pt-PT" dirty="0" smtClean="0"/>
              <a:t>histórico </a:t>
            </a:r>
            <a:r>
              <a:rPr lang="pt-PT" dirty="0"/>
              <a:t>de </a:t>
            </a:r>
            <a:r>
              <a:rPr lang="pt-PT" dirty="0" smtClean="0"/>
              <a:t>multas, queixas </a:t>
            </a:r>
            <a:r>
              <a:rPr lang="pt-PT" dirty="0"/>
              <a:t>e registo de </a:t>
            </a:r>
            <a:r>
              <a:rPr lang="pt-PT" dirty="0" smtClean="0"/>
              <a:t>incidentes</a:t>
            </a:r>
            <a:endParaRPr lang="pt-B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5122" name="Picture 2" descr="Image result for railway stations security staf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372" y="4293096"/>
            <a:ext cx="2520280" cy="1513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fare evasion f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01" y="1843528"/>
            <a:ext cx="307234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076676"/>
            <a:ext cx="2108970" cy="241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Image result for train football fan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8" y="2104234"/>
            <a:ext cx="2472209" cy="1782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25" y="4432488"/>
            <a:ext cx="2460104" cy="138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8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35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6079987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</a:t>
                      </a:r>
                      <a:r>
                        <a:rPr lang="en-GB" baseline="0" dirty="0" smtClean="0"/>
                        <a:t>al (CT)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447377"/>
              </p:ext>
            </p:extLst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697693"/>
              </p:ext>
            </p:extLst>
          </p:nvPr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831959"/>
              </p:ext>
            </p:extLst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735308"/>
              </p:ext>
            </p:extLst>
          </p:nvPr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713487"/>
              </p:ext>
            </p:extLst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198388"/>
              </p:ext>
            </p:extLst>
          </p:nvPr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389458"/>
              </p:ext>
            </p:extLst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393709"/>
              </p:ext>
            </p:extLst>
          </p:nvPr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651892"/>
              </p:ext>
            </p:extLst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359374"/>
              </p:ext>
            </p:extLst>
          </p:nvPr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505983"/>
              </p:ext>
            </p:extLst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793045"/>
              </p:ext>
            </p:extLst>
          </p:nvPr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602528"/>
              </p:ext>
            </p:extLst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849233"/>
              </p:ext>
            </p:extLst>
          </p:nvPr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030477"/>
              </p:ext>
            </p:extLst>
          </p:nvPr>
        </p:nvGraphicFramePr>
        <p:xfrm>
          <a:off x="4264259" y="1589532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3959948" y="4509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54187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878591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126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304046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1589532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950975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3959948" y="4509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4583971" y="2132856"/>
            <a:ext cx="0" cy="2880000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5-Point Star 30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5" name="Content Placeholder 3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7909475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6" name="Straight Arrow Connector 35"/>
          <p:cNvCxnSpPr/>
          <p:nvPr/>
        </p:nvCxnSpPr>
        <p:spPr>
          <a:xfrm flipH="1">
            <a:off x="5004048" y="1944825"/>
            <a:ext cx="0" cy="2988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4454741" y="1384115"/>
            <a:ext cx="684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ounded Rectangle 38"/>
          <p:cNvSpPr/>
          <p:nvPr/>
        </p:nvSpPr>
        <p:spPr>
          <a:xfrm>
            <a:off x="4221379" y="1556792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ounded Rectangle 39"/>
          <p:cNvSpPr/>
          <p:nvPr/>
        </p:nvSpPr>
        <p:spPr>
          <a:xfrm>
            <a:off x="4221291" y="5012508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ounded Rectangle 40"/>
          <p:cNvSpPr/>
          <p:nvPr/>
        </p:nvSpPr>
        <p:spPr>
          <a:xfrm>
            <a:off x="4455977" y="4943808"/>
            <a:ext cx="684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272420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494198"/>
              </p:ext>
            </p:extLst>
          </p:nvPr>
        </p:nvGraphicFramePr>
        <p:xfrm>
          <a:off x="4499992" y="1484784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18480"/>
              </p:ext>
            </p:extLst>
          </p:nvPr>
        </p:nvGraphicFramePr>
        <p:xfrm>
          <a:off x="4264259" y="5026888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346677" y="4509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Connector 20"/>
          <p:cNvCxnSpPr>
            <a:stCxn id="29" idx="3"/>
          </p:cNvCxnSpPr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5-Point Star 34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6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6077054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1" name="Straight Arrow Connector 40"/>
          <p:cNvCxnSpPr/>
          <p:nvPr/>
        </p:nvCxnSpPr>
        <p:spPr>
          <a:xfrm flipH="1">
            <a:off x="4583971" y="2132856"/>
            <a:ext cx="0" cy="2880000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5004048" y="1944825"/>
            <a:ext cx="0" cy="2988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ounded Rectangle 42"/>
          <p:cNvSpPr/>
          <p:nvPr/>
        </p:nvSpPr>
        <p:spPr>
          <a:xfrm>
            <a:off x="4454741" y="1384115"/>
            <a:ext cx="684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ounded Rectangle 43"/>
          <p:cNvSpPr/>
          <p:nvPr/>
        </p:nvSpPr>
        <p:spPr>
          <a:xfrm>
            <a:off x="4221379" y="1556792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ounded Rectangle 44"/>
          <p:cNvSpPr/>
          <p:nvPr/>
        </p:nvSpPr>
        <p:spPr>
          <a:xfrm>
            <a:off x="4221291" y="5012508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ounded Rectangle 45"/>
          <p:cNvSpPr/>
          <p:nvPr/>
        </p:nvSpPr>
        <p:spPr>
          <a:xfrm>
            <a:off x="4455977" y="4943808"/>
            <a:ext cx="684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277497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4499992" y="1484784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5026888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346677" y="4509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Connector 20"/>
          <p:cNvCxnSpPr>
            <a:stCxn id="29" idx="3"/>
          </p:cNvCxnSpPr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5-Point Star 34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6" name="Content Placeholder 34"/>
          <p:cNvGraphicFramePr>
            <a:graphicFrameLocks noGrp="1"/>
          </p:cNvGraphicFramePr>
          <p:nvPr>
            <p:ph idx="1"/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9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4499992" y="1484784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5026888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346677" y="4509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Connector 20"/>
          <p:cNvCxnSpPr>
            <a:stCxn id="29" idx="3"/>
          </p:cNvCxnSpPr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5-Point Star 34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5-Point Star 35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7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7393967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8" name="Straight Arrow Connector 37"/>
          <p:cNvCxnSpPr/>
          <p:nvPr/>
        </p:nvCxnSpPr>
        <p:spPr>
          <a:xfrm flipH="1">
            <a:off x="4166701" y="1944825"/>
            <a:ext cx="0" cy="2988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38"/>
          <p:cNvSpPr/>
          <p:nvPr/>
        </p:nvSpPr>
        <p:spPr>
          <a:xfrm>
            <a:off x="3617394" y="1384115"/>
            <a:ext cx="684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ounded Rectangle 39"/>
          <p:cNvSpPr/>
          <p:nvPr/>
        </p:nvSpPr>
        <p:spPr>
          <a:xfrm>
            <a:off x="3618630" y="4943808"/>
            <a:ext cx="684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194089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4499992" y="1484784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5026888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850702"/>
              </p:ext>
            </p:extLst>
          </p:nvPr>
        </p:nvGraphicFramePr>
        <p:xfrm>
          <a:off x="3635896" y="148478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672033" y="4509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Connector 20"/>
          <p:cNvCxnSpPr>
            <a:stCxn id="29" idx="3"/>
          </p:cNvCxnSpPr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5-Point Star 34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5-Point Star 35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5-Point Star 36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5-Point Star 37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0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7920349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 (+4)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 (+1)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28</a:t>
                      </a:r>
                      <a:r>
                        <a:rPr lang="en-GB" baseline="0" dirty="0" smtClean="0"/>
                        <a:t> (+5)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1" name="Straight Arrow Connector 40"/>
          <p:cNvCxnSpPr/>
          <p:nvPr/>
        </p:nvCxnSpPr>
        <p:spPr>
          <a:xfrm flipH="1">
            <a:off x="4166701" y="1944825"/>
            <a:ext cx="0" cy="2988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ounded Rectangle 41"/>
          <p:cNvSpPr/>
          <p:nvPr/>
        </p:nvSpPr>
        <p:spPr>
          <a:xfrm>
            <a:off x="3617394" y="1384115"/>
            <a:ext cx="684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ounded Rectangle 42"/>
          <p:cNvSpPr/>
          <p:nvPr/>
        </p:nvSpPr>
        <p:spPr>
          <a:xfrm>
            <a:off x="3618630" y="4943808"/>
            <a:ext cx="684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282555"/>
              </p:ext>
            </p:extLst>
          </p:nvPr>
        </p:nvGraphicFramePr>
        <p:xfrm>
          <a:off x="3239952" y="5013176"/>
          <a:ext cx="90000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0000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47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4499992" y="1484784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5026888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/>
          </p:nvPr>
        </p:nvGraphicFramePr>
        <p:xfrm>
          <a:off x="3635896" y="148478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672033" y="4509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Connector 20"/>
          <p:cNvCxnSpPr>
            <a:stCxn id="29" idx="3"/>
          </p:cNvCxnSpPr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5-Point Star 34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5-Point Star 35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5-Point Star 36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5-Point Star 37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U-Turn Arrow 38"/>
          <p:cNvSpPr/>
          <p:nvPr/>
        </p:nvSpPr>
        <p:spPr>
          <a:xfrm rot="10800000">
            <a:off x="3295292" y="2140801"/>
            <a:ext cx="2708311" cy="2157958"/>
          </a:xfrm>
          <a:prstGeom prst="uturnArrow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40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7651167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 (+4)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 (+1)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28</a:t>
                      </a:r>
                      <a:r>
                        <a:rPr lang="en-GB" baseline="0" dirty="0" smtClean="0"/>
                        <a:t> (+5)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808994"/>
              </p:ext>
            </p:extLst>
          </p:nvPr>
        </p:nvGraphicFramePr>
        <p:xfrm>
          <a:off x="3239952" y="5013176"/>
          <a:ext cx="90000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0000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207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162052" y="1164406"/>
            <a:ext cx="8783637" cy="475297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pt-PT" sz="2000" dirty="0" smtClean="0"/>
              <a:t>A </a:t>
            </a:r>
            <a:r>
              <a:rPr lang="pt-PT" sz="2000" b="1" dirty="0" smtClean="0"/>
              <a:t>SISCOG</a:t>
            </a:r>
            <a:r>
              <a:rPr lang="pt-PT" sz="2000" dirty="0" smtClean="0"/>
              <a:t> é uma empresa de desenvolvimento de software,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000" dirty="0" smtClean="0"/>
              <a:t>     fundada em </a:t>
            </a:r>
            <a:r>
              <a:rPr lang="pt-PT" sz="2000" b="1" dirty="0" smtClean="0">
                <a:solidFill>
                  <a:srgbClr val="F37D00"/>
                </a:solidFill>
              </a:rPr>
              <a:t>1986</a:t>
            </a:r>
            <a:r>
              <a:rPr lang="pt-PT" sz="2000" dirty="0" smtClean="0"/>
              <a:t>, a trabalhar no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000" dirty="0" smtClean="0"/>
              <a:t>     domínio ferroviário desde 1988</a:t>
            </a:r>
          </a:p>
          <a:p>
            <a:pPr lvl="1">
              <a:buFont typeface="Wingdings" pitchFamily="2" charset="2"/>
              <a:buNone/>
            </a:pPr>
            <a:endParaRPr lang="pt-PT" sz="1200" dirty="0" smtClean="0"/>
          </a:p>
          <a:p>
            <a:r>
              <a:rPr lang="pt-PT" sz="2000" dirty="0" smtClean="0"/>
              <a:t>Especializada em </a:t>
            </a:r>
            <a:r>
              <a:rPr lang="pt-PT" sz="2000" b="1" dirty="0" smtClean="0">
                <a:solidFill>
                  <a:srgbClr val="F37D00"/>
                </a:solidFill>
              </a:rPr>
              <a:t>planeamento e</a:t>
            </a:r>
          </a:p>
          <a:p>
            <a:pPr marL="0" indent="0">
              <a:buNone/>
            </a:pPr>
            <a:r>
              <a:rPr lang="pt-PT" sz="2000" b="1" dirty="0" smtClean="0">
                <a:solidFill>
                  <a:srgbClr val="F37D00"/>
                </a:solidFill>
              </a:rPr>
              <a:t>    gestão de recursos</a:t>
            </a:r>
            <a:r>
              <a:rPr lang="pt-PT" sz="2000" b="1" dirty="0" smtClean="0">
                <a:solidFill>
                  <a:srgbClr val="EF7B24"/>
                </a:solidFill>
              </a:rPr>
              <a:t> </a:t>
            </a:r>
          </a:p>
          <a:p>
            <a:pPr marL="0" indent="0">
              <a:buNone/>
            </a:pPr>
            <a:r>
              <a:rPr lang="pt-PT" sz="2000" dirty="0" smtClean="0"/>
              <a:t>    </a:t>
            </a:r>
            <a:r>
              <a:rPr lang="pt-PT" sz="1600" dirty="0" smtClean="0"/>
              <a:t>(horários, veículos e pessoal)</a:t>
            </a:r>
          </a:p>
          <a:p>
            <a:pPr lvl="1">
              <a:spcBef>
                <a:spcPts val="0"/>
              </a:spcBef>
            </a:pPr>
            <a:r>
              <a:rPr lang="pt-PT" sz="2000" b="1" dirty="0" smtClean="0">
                <a:solidFill>
                  <a:srgbClr val="F37D00"/>
                </a:solidFill>
                <a:ea typeface="+mn-ea"/>
                <a:cs typeface="+mn-cs"/>
              </a:rPr>
              <a:t>Produtos</a:t>
            </a:r>
          </a:p>
          <a:p>
            <a:pPr lvl="1">
              <a:spcBef>
                <a:spcPts val="0"/>
              </a:spcBef>
            </a:pPr>
            <a:r>
              <a:rPr lang="pt-PT" sz="2000" dirty="0" smtClean="0"/>
              <a:t>Sistemas baseados em produtos</a:t>
            </a:r>
          </a:p>
          <a:p>
            <a:pPr lvl="1"/>
            <a:endParaRPr lang="pt-PT" sz="1200" dirty="0" smtClean="0"/>
          </a:p>
          <a:p>
            <a:pPr>
              <a:spcBef>
                <a:spcPts val="0"/>
              </a:spcBef>
            </a:pPr>
            <a:r>
              <a:rPr lang="pt-PT" sz="2000" dirty="0" smtClean="0"/>
              <a:t>Forte capacidade de </a:t>
            </a:r>
            <a:r>
              <a:rPr lang="pt-PT" sz="2000" b="1" dirty="0" smtClean="0">
                <a:solidFill>
                  <a:srgbClr val="F37D00"/>
                </a:solidFill>
              </a:rPr>
              <a:t>optimização</a:t>
            </a:r>
          </a:p>
          <a:p>
            <a:pPr>
              <a:spcBef>
                <a:spcPts val="0"/>
              </a:spcBef>
            </a:pPr>
            <a:endParaRPr lang="pt-PT" sz="1200" dirty="0" smtClean="0"/>
          </a:p>
          <a:p>
            <a:pPr>
              <a:spcBef>
                <a:spcPts val="0"/>
              </a:spcBef>
            </a:pPr>
            <a:r>
              <a:rPr lang="pt-PT" sz="2000" dirty="0" smtClean="0"/>
              <a:t>Utiliza técnicas de </a:t>
            </a:r>
            <a:r>
              <a:rPr lang="pt-PT" altLang="en-US" sz="2000" b="1" dirty="0" smtClean="0">
                <a:solidFill>
                  <a:srgbClr val="F37D00"/>
                </a:solidFill>
              </a:rPr>
              <a:t>Inteligência Artificial </a:t>
            </a:r>
            <a:r>
              <a:rPr lang="pt-PT" altLang="en-US" sz="2000" dirty="0" smtClean="0"/>
              <a:t>e </a:t>
            </a:r>
            <a:r>
              <a:rPr lang="pt-PT" altLang="en-US" sz="2000" b="1" dirty="0" smtClean="0">
                <a:solidFill>
                  <a:srgbClr val="F37D00"/>
                </a:solidFill>
              </a:rPr>
              <a:t>Investigação Operacional</a:t>
            </a:r>
          </a:p>
          <a:p>
            <a:pPr>
              <a:spcBef>
                <a:spcPts val="0"/>
              </a:spcBef>
            </a:pPr>
            <a:endParaRPr lang="pt-PT" sz="1200" dirty="0" smtClean="0"/>
          </a:p>
          <a:p>
            <a:pPr>
              <a:spcBef>
                <a:spcPts val="0"/>
              </a:spcBef>
            </a:pPr>
            <a:r>
              <a:rPr lang="pt-PT" sz="2000" dirty="0" smtClean="0"/>
              <a:t>Ajuda operadores</a:t>
            </a:r>
            <a:r>
              <a:rPr lang="pt-PT" sz="2000" b="1" dirty="0" smtClean="0">
                <a:solidFill>
                  <a:srgbClr val="F37D00"/>
                </a:solidFill>
              </a:rPr>
              <a:t> ferroviários </a:t>
            </a:r>
            <a:r>
              <a:rPr lang="pt-PT" sz="2000" dirty="0" smtClean="0"/>
              <a:t>e </a:t>
            </a:r>
            <a:r>
              <a:rPr lang="pt-PT" sz="2000" b="1" dirty="0" smtClean="0">
                <a:solidFill>
                  <a:srgbClr val="F37D00"/>
                </a:solidFill>
              </a:rPr>
              <a:t>metros</a:t>
            </a:r>
            <a:r>
              <a:rPr lang="pt-PT" sz="2000" dirty="0" smtClean="0"/>
              <a:t> em todo o mundo</a:t>
            </a:r>
            <a:endParaRPr lang="pt-PT" sz="2000" dirty="0"/>
          </a:p>
        </p:txBody>
      </p:sp>
      <p:sp>
        <p:nvSpPr>
          <p:cNvPr id="5" name="Rectangle 1026"/>
          <p:cNvSpPr txBox="1">
            <a:spLocks noChangeArrowheads="1"/>
          </p:cNvSpPr>
          <p:nvPr/>
        </p:nvSpPr>
        <p:spPr>
          <a:xfrm>
            <a:off x="154379" y="-46227"/>
            <a:ext cx="5941219" cy="917972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PT" sz="2800" b="1" dirty="0" smtClean="0">
                <a:solidFill>
                  <a:srgbClr val="F37D00"/>
                </a:solidFill>
              </a:rPr>
              <a:t>Quem somos</a:t>
            </a:r>
            <a:endParaRPr lang="pt-PT" sz="2800" b="1" dirty="0">
              <a:solidFill>
                <a:srgbClr val="F37D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432" y="1722016"/>
            <a:ext cx="4003200" cy="27231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4499992" y="1484784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5026888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346677" y="4509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Connector 20"/>
          <p:cNvCxnSpPr>
            <a:stCxn id="29" idx="3"/>
          </p:cNvCxnSpPr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5-Point Star 34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5-Point Star 35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9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6324052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664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1589532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3959948" y="4509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9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5186040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54187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878591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156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1589532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3959948" y="4509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83971" y="2132856"/>
            <a:ext cx="0" cy="432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6829385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54187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878591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6" name="Rounded Rectangle 45"/>
          <p:cNvSpPr/>
          <p:nvPr/>
        </p:nvSpPr>
        <p:spPr>
          <a:xfrm>
            <a:off x="4221379" y="1556792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ounded Rectangle 46"/>
          <p:cNvSpPr/>
          <p:nvPr/>
        </p:nvSpPr>
        <p:spPr>
          <a:xfrm>
            <a:off x="4221291" y="2564236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5292080" y="2060848"/>
            <a:ext cx="0" cy="468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ed Rectangle 50"/>
          <p:cNvSpPr/>
          <p:nvPr/>
        </p:nvSpPr>
        <p:spPr>
          <a:xfrm>
            <a:off x="4786780" y="2527580"/>
            <a:ext cx="75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52" name="Rounded Rectangle 51"/>
          <p:cNvSpPr/>
          <p:nvPr/>
        </p:nvSpPr>
        <p:spPr>
          <a:xfrm>
            <a:off x="4780097" y="1484116"/>
            <a:ext cx="75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180402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320660"/>
              </p:ext>
            </p:extLst>
          </p:nvPr>
        </p:nvGraphicFramePr>
        <p:xfrm>
          <a:off x="4788024" y="148478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141780"/>
              </p:ext>
            </p:extLst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356008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Curved Connector 40"/>
          <p:cNvCxnSpPr>
            <a:stCxn id="2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5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0891853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54187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878591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8" name="Straight Arrow Connector 47"/>
          <p:cNvCxnSpPr/>
          <p:nvPr/>
        </p:nvCxnSpPr>
        <p:spPr>
          <a:xfrm>
            <a:off x="4583971" y="2132856"/>
            <a:ext cx="0" cy="432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5292080" y="2060848"/>
            <a:ext cx="0" cy="468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4221379" y="1556792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ounded Rectangle 50"/>
          <p:cNvSpPr/>
          <p:nvPr/>
        </p:nvSpPr>
        <p:spPr>
          <a:xfrm>
            <a:off x="4221291" y="2564236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ounded Rectangle 51"/>
          <p:cNvSpPr/>
          <p:nvPr/>
        </p:nvSpPr>
        <p:spPr>
          <a:xfrm>
            <a:off x="4786780" y="2527580"/>
            <a:ext cx="75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53" name="Rounded Rectangle 52"/>
          <p:cNvSpPr/>
          <p:nvPr/>
        </p:nvSpPr>
        <p:spPr>
          <a:xfrm>
            <a:off x="4780097" y="1484116"/>
            <a:ext cx="75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250066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148478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356008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Curved Connector 40"/>
          <p:cNvCxnSpPr>
            <a:stCxn id="2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5" name="Content Placeholder 34"/>
          <p:cNvGraphicFramePr>
            <a:graphicFrameLocks noGrp="1"/>
          </p:cNvGraphicFramePr>
          <p:nvPr>
            <p:ph idx="1"/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/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7" name="Table 46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16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148478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356008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Curved Connector 40"/>
          <p:cNvCxnSpPr>
            <a:stCxn id="2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2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7985327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54187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878591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6" name="Straight Arrow Connector 45"/>
          <p:cNvCxnSpPr/>
          <p:nvPr/>
        </p:nvCxnSpPr>
        <p:spPr>
          <a:xfrm>
            <a:off x="5132042" y="2060848"/>
            <a:ext cx="0" cy="1332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ounded Rectangle 46"/>
          <p:cNvSpPr/>
          <p:nvPr/>
        </p:nvSpPr>
        <p:spPr>
          <a:xfrm>
            <a:off x="4769450" y="1484784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ounded Rectangle 47"/>
          <p:cNvSpPr/>
          <p:nvPr/>
        </p:nvSpPr>
        <p:spPr>
          <a:xfrm>
            <a:off x="4769362" y="3428332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5940152" y="1916832"/>
            <a:ext cx="0" cy="1440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5400176" y="3356324"/>
            <a:ext cx="1140582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51" name="Rounded Rectangle 50"/>
          <p:cNvSpPr/>
          <p:nvPr/>
        </p:nvSpPr>
        <p:spPr>
          <a:xfrm>
            <a:off x="5398772" y="1340100"/>
            <a:ext cx="1140582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300875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354088"/>
              </p:ext>
            </p:extLst>
          </p:nvPr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290797"/>
              </p:ext>
            </p:extLst>
          </p:nvPr>
        </p:nvGraphicFramePr>
        <p:xfrm>
          <a:off x="5436095" y="1340768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672001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Curved Connector 40"/>
          <p:cNvCxnSpPr>
            <a:stCxn id="2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3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3481259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54187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878591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7" name="Straight Arrow Connector 46"/>
          <p:cNvCxnSpPr/>
          <p:nvPr/>
        </p:nvCxnSpPr>
        <p:spPr>
          <a:xfrm>
            <a:off x="5132042" y="2060848"/>
            <a:ext cx="0" cy="1332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47"/>
          <p:cNvSpPr/>
          <p:nvPr/>
        </p:nvSpPr>
        <p:spPr>
          <a:xfrm>
            <a:off x="4769450" y="1484784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ounded Rectangle 48"/>
          <p:cNvSpPr/>
          <p:nvPr/>
        </p:nvSpPr>
        <p:spPr>
          <a:xfrm>
            <a:off x="4769362" y="3428332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5940152" y="1916832"/>
            <a:ext cx="0" cy="1440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ed Rectangle 50"/>
          <p:cNvSpPr/>
          <p:nvPr/>
        </p:nvSpPr>
        <p:spPr>
          <a:xfrm>
            <a:off x="5400176" y="3356324"/>
            <a:ext cx="1140582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52" name="Rounded Rectangle 51"/>
          <p:cNvSpPr/>
          <p:nvPr/>
        </p:nvSpPr>
        <p:spPr>
          <a:xfrm>
            <a:off x="5398772" y="1340100"/>
            <a:ext cx="1140582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231235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1340768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672001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Curved Connector 40"/>
          <p:cNvCxnSpPr>
            <a:stCxn id="2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3" name="Content Placeholder 34"/>
          <p:cNvGraphicFramePr>
            <a:graphicFrameLocks noGrp="1"/>
          </p:cNvGraphicFramePr>
          <p:nvPr>
            <p:ph idx="1"/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/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57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1340768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672001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Curved Connector 40"/>
          <p:cNvCxnSpPr>
            <a:stCxn id="2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3" name="Content Placeholder 34"/>
          <p:cNvGraphicFramePr>
            <a:graphicFrameLocks noGrp="1"/>
          </p:cNvGraphicFramePr>
          <p:nvPr>
            <p:ph idx="1"/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/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3" name="Straight Arrow Connector 52"/>
          <p:cNvCxnSpPr/>
          <p:nvPr/>
        </p:nvCxnSpPr>
        <p:spPr>
          <a:xfrm>
            <a:off x="5940152" y="1916832"/>
            <a:ext cx="0" cy="3096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5364088" y="134076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Rounded Rectangle 54"/>
          <p:cNvSpPr/>
          <p:nvPr/>
        </p:nvSpPr>
        <p:spPr>
          <a:xfrm>
            <a:off x="5364088" y="501250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5264087" y="1844824"/>
            <a:ext cx="0" cy="3096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ounded Rectangle 56"/>
          <p:cNvSpPr/>
          <p:nvPr/>
        </p:nvSpPr>
        <p:spPr>
          <a:xfrm>
            <a:off x="4427984" y="4940500"/>
            <a:ext cx="1728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59" name="Rounded Rectangle 58"/>
          <p:cNvSpPr/>
          <p:nvPr/>
        </p:nvSpPr>
        <p:spPr>
          <a:xfrm>
            <a:off x="4427984" y="1268092"/>
            <a:ext cx="1728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261234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267611"/>
              </p:ext>
            </p:extLst>
          </p:nvPr>
        </p:nvGraphicFramePr>
        <p:xfrm>
          <a:off x="5436095" y="5013176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232857"/>
              </p:ext>
            </p:extLst>
          </p:nvPr>
        </p:nvGraphicFramePr>
        <p:xfrm>
          <a:off x="5364088" y="126876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5050703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Curved Connector 40"/>
          <p:cNvCxnSpPr>
            <a:stCxn id="2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3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7412648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(+4)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18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(-1)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26</a:t>
                      </a:r>
                      <a:r>
                        <a:rPr lang="en-GB" baseline="0" dirty="0" smtClean="0"/>
                        <a:t> (+3)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8" name="Straight Connector 47"/>
          <p:cNvCxnSpPr/>
          <p:nvPr/>
        </p:nvCxnSpPr>
        <p:spPr>
          <a:xfrm flipV="1">
            <a:off x="4878527" y="396641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5147917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912533"/>
              </p:ext>
            </p:extLst>
          </p:nvPr>
        </p:nvGraphicFramePr>
        <p:xfrm>
          <a:off x="4499992" y="1268760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3" name="Table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205202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" name="Rounded Rectangle 54"/>
          <p:cNvSpPr/>
          <p:nvPr/>
        </p:nvSpPr>
        <p:spPr>
          <a:xfrm>
            <a:off x="5364088" y="134076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ounded Rectangle 55"/>
          <p:cNvSpPr/>
          <p:nvPr/>
        </p:nvSpPr>
        <p:spPr>
          <a:xfrm>
            <a:off x="5364088" y="501250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ounded Rectangle 56"/>
          <p:cNvSpPr/>
          <p:nvPr/>
        </p:nvSpPr>
        <p:spPr>
          <a:xfrm>
            <a:off x="4427984" y="4940500"/>
            <a:ext cx="1728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58" name="Rounded Rectangle 57"/>
          <p:cNvSpPr/>
          <p:nvPr/>
        </p:nvSpPr>
        <p:spPr>
          <a:xfrm>
            <a:off x="4427984" y="1268092"/>
            <a:ext cx="1728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5940152" y="1916832"/>
            <a:ext cx="0" cy="3096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5264087" y="1844824"/>
            <a:ext cx="0" cy="3096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59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Box 8"/>
          <p:cNvSpPr txBox="1">
            <a:spLocks noChangeArrowheads="1"/>
          </p:cNvSpPr>
          <p:nvPr/>
        </p:nvSpPr>
        <p:spPr bwMode="auto">
          <a:xfrm>
            <a:off x="168755" y="1160135"/>
            <a:ext cx="155087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s-ES" sz="2200" dirty="0" smtClean="0"/>
              <a:t>Vendas (</a:t>
            </a:r>
            <a:r>
              <a:rPr lang="es-ES" sz="2200" dirty="0"/>
              <a:t>€)</a:t>
            </a:r>
          </a:p>
        </p:txBody>
      </p:sp>
      <p:sp>
        <p:nvSpPr>
          <p:cNvPr id="11268" name="TextBox 9"/>
          <p:cNvSpPr txBox="1">
            <a:spLocks noChangeArrowheads="1"/>
          </p:cNvSpPr>
          <p:nvPr/>
        </p:nvSpPr>
        <p:spPr bwMode="auto">
          <a:xfrm>
            <a:off x="4633378" y="1160135"/>
            <a:ext cx="16454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s-ES" sz="2200" dirty="0" smtClean="0"/>
              <a:t>Equipa (nr</a:t>
            </a:r>
            <a:r>
              <a:rPr lang="es-ES" sz="2200" dirty="0"/>
              <a:t>.)</a:t>
            </a:r>
          </a:p>
        </p:txBody>
      </p:sp>
      <p:sp>
        <p:nvSpPr>
          <p:cNvPr id="11269" name="TextBox 12"/>
          <p:cNvSpPr txBox="1">
            <a:spLocks noChangeArrowheads="1"/>
          </p:cNvSpPr>
          <p:nvPr/>
        </p:nvSpPr>
        <p:spPr bwMode="auto">
          <a:xfrm>
            <a:off x="4554945" y="4365106"/>
            <a:ext cx="436377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5723" lvl="1">
              <a:buFont typeface="Arial" pitchFamily="34" charset="0"/>
              <a:buChar char="•"/>
            </a:pPr>
            <a:r>
              <a:rPr lang="pt-PT" dirty="0" smtClean="0"/>
              <a:t> </a:t>
            </a:r>
            <a:r>
              <a:rPr lang="pt-PT" sz="2000" b="1" dirty="0" smtClean="0">
                <a:solidFill>
                  <a:srgbClr val="F37D00"/>
                </a:solidFill>
                <a:latin typeface="+mn-lt"/>
              </a:rPr>
              <a:t>90% com licenciatura </a:t>
            </a:r>
            <a:r>
              <a:rPr lang="pt-PT" sz="2000" dirty="0" smtClean="0"/>
              <a:t>em Matemática, Engenharia  e Tecnologias de Informação</a:t>
            </a:r>
          </a:p>
          <a:p>
            <a:pPr marL="85723" lvl="1">
              <a:buFont typeface="Arial" pitchFamily="34" charset="0"/>
              <a:buChar char="•"/>
            </a:pPr>
            <a:endParaRPr lang="pt-PT" sz="1000" dirty="0" smtClean="0"/>
          </a:p>
          <a:p>
            <a:pPr marL="85723" lvl="1">
              <a:buFont typeface="Arial" pitchFamily="34" charset="0"/>
              <a:buChar char="•"/>
            </a:pPr>
            <a:r>
              <a:rPr lang="pt-PT" dirty="0" smtClean="0"/>
              <a:t> </a:t>
            </a:r>
            <a:r>
              <a:rPr lang="pt-PT" sz="2000" b="1" dirty="0" smtClean="0">
                <a:solidFill>
                  <a:srgbClr val="F37D00"/>
                </a:solidFill>
                <a:latin typeface="+mn-lt"/>
              </a:rPr>
              <a:t>7 PhDs </a:t>
            </a:r>
            <a:r>
              <a:rPr lang="pt-PT" sz="2000" dirty="0" smtClean="0"/>
              <a:t>e </a:t>
            </a:r>
            <a:r>
              <a:rPr lang="pt-PT" sz="2000" b="1" dirty="0" smtClean="0">
                <a:solidFill>
                  <a:srgbClr val="F37D00"/>
                </a:solidFill>
                <a:latin typeface="+mn-lt"/>
              </a:rPr>
              <a:t>47 Mestres</a:t>
            </a:r>
            <a:endParaRPr lang="pt-PT" sz="2000" b="1" dirty="0">
              <a:solidFill>
                <a:srgbClr val="F37D00"/>
              </a:solidFill>
              <a:latin typeface="+mn-lt"/>
            </a:endParaRPr>
          </a:p>
        </p:txBody>
      </p:sp>
      <p:sp>
        <p:nvSpPr>
          <p:cNvPr id="11272" name="TextBox 12"/>
          <p:cNvSpPr txBox="1">
            <a:spLocks noChangeArrowheads="1"/>
          </p:cNvSpPr>
          <p:nvPr/>
        </p:nvSpPr>
        <p:spPr bwMode="auto">
          <a:xfrm>
            <a:off x="81319" y="4365104"/>
            <a:ext cx="410527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723" lvl="1">
              <a:buFont typeface="Arial" pitchFamily="34" charset="0"/>
              <a:buChar char="•"/>
            </a:pPr>
            <a:r>
              <a:rPr lang="pt-PT" dirty="0" smtClean="0"/>
              <a:t> </a:t>
            </a:r>
            <a:r>
              <a:rPr lang="pt-PT" sz="2000" b="1" dirty="0" smtClean="0">
                <a:solidFill>
                  <a:srgbClr val="F37D00"/>
                </a:solidFill>
                <a:latin typeface="+mn-lt"/>
              </a:rPr>
              <a:t>Solidez financeira</a:t>
            </a:r>
          </a:p>
          <a:p>
            <a:pPr marL="85723" lvl="1">
              <a:buFont typeface="Arial" pitchFamily="34" charset="0"/>
              <a:buChar char="•"/>
            </a:pPr>
            <a:endParaRPr lang="pt-PT" sz="1000" dirty="0" smtClean="0"/>
          </a:p>
          <a:p>
            <a:pPr marL="85723" lvl="1">
              <a:buFont typeface="Arial" pitchFamily="34" charset="0"/>
              <a:buChar char="•"/>
            </a:pPr>
            <a:r>
              <a:rPr lang="pt-PT" sz="2000" dirty="0" smtClean="0"/>
              <a:t> </a:t>
            </a:r>
            <a:r>
              <a:rPr lang="pt-PT" sz="2000" b="1" dirty="0" smtClean="0">
                <a:solidFill>
                  <a:srgbClr val="F37D00"/>
                </a:solidFill>
                <a:latin typeface="+mn-lt"/>
              </a:rPr>
              <a:t>Clientes fidelizados</a:t>
            </a:r>
            <a:r>
              <a:rPr lang="pt-PT" sz="2000" dirty="0" smtClean="0"/>
              <a:t>, que     continuam a comprar mais módulos além dos inicialmente contratados</a:t>
            </a:r>
            <a:endParaRPr lang="pt-PT" sz="2000" dirty="0"/>
          </a:p>
        </p:txBody>
      </p:sp>
      <p:sp>
        <p:nvSpPr>
          <p:cNvPr id="12" name="Rectangle 1026"/>
          <p:cNvSpPr txBox="1">
            <a:spLocks noChangeArrowheads="1"/>
          </p:cNvSpPr>
          <p:nvPr/>
        </p:nvSpPr>
        <p:spPr>
          <a:xfrm>
            <a:off x="154379" y="-46227"/>
            <a:ext cx="5941219" cy="917972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PT" sz="2800" b="1" dirty="0" smtClean="0">
                <a:solidFill>
                  <a:srgbClr val="F37D00"/>
                </a:solidFill>
              </a:rPr>
              <a:t>Sustentabilidade</a:t>
            </a:r>
            <a:endParaRPr lang="pt-PT" sz="2800" b="1" dirty="0">
              <a:solidFill>
                <a:srgbClr val="F37D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1736062"/>
            <a:ext cx="3925791" cy="248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736804"/>
            <a:ext cx="3924000" cy="24832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5013176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126876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5050703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Curved Connector 40"/>
          <p:cNvCxnSpPr>
            <a:stCxn id="2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3" name="Content Placeholder 34"/>
          <p:cNvGraphicFramePr>
            <a:graphicFrameLocks noGrp="1"/>
          </p:cNvGraphicFramePr>
          <p:nvPr>
            <p:ph idx="1"/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(+4)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18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(-1)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26</a:t>
                      </a:r>
                      <a:r>
                        <a:rPr lang="en-GB" baseline="0" dirty="0" smtClean="0"/>
                        <a:t> (+3)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8" name="Straight Connector 47"/>
          <p:cNvCxnSpPr/>
          <p:nvPr/>
        </p:nvCxnSpPr>
        <p:spPr>
          <a:xfrm flipV="1">
            <a:off x="4878527" y="396641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5147917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U-Turn Arrow 49"/>
          <p:cNvSpPr/>
          <p:nvPr/>
        </p:nvSpPr>
        <p:spPr>
          <a:xfrm rot="10800000">
            <a:off x="3295292" y="2140801"/>
            <a:ext cx="2708311" cy="2157958"/>
          </a:xfrm>
          <a:prstGeom prst="uturnArrow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51" name="Table 50"/>
          <p:cNvGraphicFramePr>
            <a:graphicFrameLocks noGrp="1"/>
          </p:cNvGraphicFramePr>
          <p:nvPr/>
        </p:nvGraphicFramePr>
        <p:xfrm>
          <a:off x="4499992" y="1268760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3" name="Table 52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550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1340768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3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0779256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5" name="Diamond 44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4688055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1" name="Curved Connector 50"/>
          <p:cNvCxnSpPr>
            <a:stCxn id="45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3" name="Straight Connector 52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4878527" y="396641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5147917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7" name="Table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8" name="Table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1340768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4672001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Curved Connector 40"/>
          <p:cNvCxnSpPr>
            <a:stCxn id="2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6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5597169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7" name="Straight Connector 46"/>
          <p:cNvCxnSpPr/>
          <p:nvPr/>
        </p:nvCxnSpPr>
        <p:spPr>
          <a:xfrm flipV="1">
            <a:off x="4878527" y="396641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5147917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9" name="Table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1" name="Straight Arrow Connector 50"/>
          <p:cNvCxnSpPr/>
          <p:nvPr/>
        </p:nvCxnSpPr>
        <p:spPr>
          <a:xfrm>
            <a:off x="5940152" y="1916832"/>
            <a:ext cx="0" cy="2304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ounded Rectangle 51"/>
          <p:cNvSpPr/>
          <p:nvPr/>
        </p:nvSpPr>
        <p:spPr>
          <a:xfrm>
            <a:off x="5364088" y="134076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ounded Rectangle 52"/>
          <p:cNvSpPr/>
          <p:nvPr/>
        </p:nvSpPr>
        <p:spPr>
          <a:xfrm>
            <a:off x="5364088" y="422108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ounded Rectangle 53"/>
          <p:cNvSpPr/>
          <p:nvPr/>
        </p:nvSpPr>
        <p:spPr>
          <a:xfrm>
            <a:off x="6272391" y="4176405"/>
            <a:ext cx="93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6732240" y="1826506"/>
            <a:ext cx="0" cy="2340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ounded Rectangle 56"/>
          <p:cNvSpPr/>
          <p:nvPr/>
        </p:nvSpPr>
        <p:spPr>
          <a:xfrm>
            <a:off x="6281634" y="1240767"/>
            <a:ext cx="93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154440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056519"/>
              </p:ext>
            </p:extLst>
          </p:nvPr>
        </p:nvGraphicFramePr>
        <p:xfrm>
          <a:off x="5436095" y="4230419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927128"/>
              </p:ext>
            </p:extLst>
          </p:nvPr>
        </p:nvGraphicFramePr>
        <p:xfrm>
          <a:off x="6300192" y="126876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5013411" y="476704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22007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Curved Connector 40"/>
          <p:cNvCxnSpPr>
            <a:stCxn id="2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7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2525950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8" name="Curved Connector 47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3" name="Straight Arrow Connector 52"/>
          <p:cNvCxnSpPr/>
          <p:nvPr/>
        </p:nvCxnSpPr>
        <p:spPr>
          <a:xfrm>
            <a:off x="5940152" y="1916832"/>
            <a:ext cx="0" cy="2304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5364088" y="134076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Rounded Rectangle 54"/>
          <p:cNvSpPr/>
          <p:nvPr/>
        </p:nvSpPr>
        <p:spPr>
          <a:xfrm>
            <a:off x="5364088" y="422108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ounded Rectangle 55"/>
          <p:cNvSpPr/>
          <p:nvPr/>
        </p:nvSpPr>
        <p:spPr>
          <a:xfrm>
            <a:off x="6272391" y="4176405"/>
            <a:ext cx="93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6732240" y="1826506"/>
            <a:ext cx="0" cy="2340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ounded Rectangle 57"/>
          <p:cNvSpPr/>
          <p:nvPr/>
        </p:nvSpPr>
        <p:spPr>
          <a:xfrm>
            <a:off x="6281634" y="1240767"/>
            <a:ext cx="93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108891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4230419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126876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Diamond 2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5013411" y="476704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22007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Curved Connector 40"/>
          <p:cNvCxnSpPr>
            <a:stCxn id="2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7" name="Content Placeholder 34"/>
          <p:cNvGraphicFramePr>
            <a:graphicFrameLocks noGrp="1"/>
          </p:cNvGraphicFramePr>
          <p:nvPr>
            <p:ph idx="1"/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8" name="Curved Connector 47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0" name="Table 49"/>
          <p:cNvGraphicFramePr>
            <a:graphicFrameLocks noGrp="1"/>
          </p:cNvGraphicFramePr>
          <p:nvPr/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1" name="Table 50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6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4230419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126876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22007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7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8370833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8" name="Diamond 47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5013411" y="476704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0" name="Straight Connector 49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Curved Connector 53"/>
          <p:cNvCxnSpPr>
            <a:stCxn id="48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Curved Connector 59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2" name="Table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3" name="Table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4" name="Straight Arrow Connector 63"/>
          <p:cNvCxnSpPr/>
          <p:nvPr/>
        </p:nvCxnSpPr>
        <p:spPr>
          <a:xfrm>
            <a:off x="6722909" y="1844824"/>
            <a:ext cx="0" cy="3168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ounded Rectangle 64"/>
          <p:cNvSpPr/>
          <p:nvPr/>
        </p:nvSpPr>
        <p:spPr>
          <a:xfrm>
            <a:off x="6237651" y="1268760"/>
            <a:ext cx="972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ounded Rectangle 65"/>
          <p:cNvSpPr/>
          <p:nvPr/>
        </p:nvSpPr>
        <p:spPr>
          <a:xfrm>
            <a:off x="6237515" y="5012508"/>
            <a:ext cx="972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1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4230419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528212"/>
              </p:ext>
            </p:extLst>
          </p:nvPr>
        </p:nvGraphicFramePr>
        <p:xfrm>
          <a:off x="6300192" y="5013176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22007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9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8226401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(-4)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19</a:t>
                      </a:r>
                      <a:r>
                        <a:rPr lang="en-GB" baseline="0" dirty="0" smtClean="0"/>
                        <a:t> (-4)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0" name="Diamond 49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5329436" y="476704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Curved Connector 55"/>
          <p:cNvCxnSpPr>
            <a:stCxn id="50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2" name="Curved Connector 61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6" name="Table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7" name="Table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8" name="Straight Arrow Connector 67"/>
          <p:cNvCxnSpPr/>
          <p:nvPr/>
        </p:nvCxnSpPr>
        <p:spPr>
          <a:xfrm>
            <a:off x="6722909" y="1844824"/>
            <a:ext cx="0" cy="3168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ounded Rectangle 68"/>
          <p:cNvSpPr/>
          <p:nvPr/>
        </p:nvSpPr>
        <p:spPr>
          <a:xfrm>
            <a:off x="6237651" y="1268760"/>
            <a:ext cx="972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ounded Rectangle 69"/>
          <p:cNvSpPr/>
          <p:nvPr/>
        </p:nvSpPr>
        <p:spPr>
          <a:xfrm>
            <a:off x="6237515" y="5012508"/>
            <a:ext cx="972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701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Desafio (exemplo)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4230419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5013176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22007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Image result for 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898" y="67784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9" name="Content Placeholder 34"/>
          <p:cNvGraphicFramePr>
            <a:graphicFrameLocks noGrp="1"/>
          </p:cNvGraphicFramePr>
          <p:nvPr>
            <p:ph idx="1"/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(-4)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19</a:t>
                      </a:r>
                      <a:r>
                        <a:rPr lang="en-GB" baseline="0" dirty="0" smtClean="0"/>
                        <a:t> (-4)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0" name="Diamond 49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5329436" y="476704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Curved Connector 55"/>
          <p:cNvCxnSpPr>
            <a:stCxn id="50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2" name="Curved Connector 61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6" name="Table 65"/>
          <p:cNvGraphicFramePr>
            <a:graphicFrameLocks noGrp="1"/>
          </p:cNvGraphicFramePr>
          <p:nvPr/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7" name="Table 66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39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35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2440858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1589532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Diamond 51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3959940" y="48646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Curved Connector 57"/>
          <p:cNvCxnSpPr>
            <a:stCxn id="52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4" name="Curved Connector 63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6" name="Straight Connector 65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val 66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8" name="Table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9" name="Table 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161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35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0312982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1589532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Diamond 51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3959940" y="48646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Curved Connector 57"/>
          <p:cNvCxnSpPr>
            <a:stCxn id="52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4" name="Curved Connector 63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6" name="Straight Connector 65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val 66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6" name="Straight Arrow Connector 45"/>
          <p:cNvCxnSpPr/>
          <p:nvPr/>
        </p:nvCxnSpPr>
        <p:spPr>
          <a:xfrm flipH="1">
            <a:off x="4427984" y="2132856"/>
            <a:ext cx="0" cy="2880000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44007" y="2132856"/>
            <a:ext cx="1440161" cy="369332"/>
          </a:xfrm>
          <a:prstGeom prst="rect">
            <a:avLst/>
          </a:prstGeom>
          <a:solidFill>
            <a:schemeClr val="bg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MCTR = 23</a:t>
            </a:r>
            <a:endParaRPr lang="en-GB" dirty="0"/>
          </a:p>
        </p:txBody>
      </p:sp>
      <p:sp>
        <p:nvSpPr>
          <p:cNvPr id="50" name="TextBox 49"/>
          <p:cNvSpPr txBox="1"/>
          <p:nvPr/>
        </p:nvSpPr>
        <p:spPr>
          <a:xfrm>
            <a:off x="4328592" y="3965126"/>
            <a:ext cx="1440161" cy="369332"/>
          </a:xfrm>
          <a:prstGeom prst="rect">
            <a:avLst/>
          </a:prstGeom>
          <a:solidFill>
            <a:schemeClr val="bg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 MCTR = 27</a:t>
            </a:r>
            <a:endParaRPr lang="en-GB" dirty="0"/>
          </a:p>
        </p:txBody>
      </p:sp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8" name="Table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9" name="Rounded Rectangle 68"/>
          <p:cNvSpPr/>
          <p:nvPr/>
        </p:nvSpPr>
        <p:spPr>
          <a:xfrm>
            <a:off x="4104056" y="1556124"/>
            <a:ext cx="972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ounded Rectangle 69"/>
          <p:cNvSpPr/>
          <p:nvPr/>
        </p:nvSpPr>
        <p:spPr>
          <a:xfrm>
            <a:off x="4716120" y="2564904"/>
            <a:ext cx="864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38" name="Freeform 37"/>
          <p:cNvSpPr/>
          <p:nvPr/>
        </p:nvSpPr>
        <p:spPr>
          <a:xfrm>
            <a:off x="4627984" y="2136710"/>
            <a:ext cx="466530" cy="429208"/>
          </a:xfrm>
          <a:custGeom>
            <a:avLst/>
            <a:gdLst>
              <a:gd name="connsiteX0" fmla="*/ 0 w 466530"/>
              <a:gd name="connsiteY0" fmla="*/ 0 h 429208"/>
              <a:gd name="connsiteX1" fmla="*/ 0 w 466530"/>
              <a:gd name="connsiteY1" fmla="*/ 289249 h 429208"/>
              <a:gd name="connsiteX2" fmla="*/ 466530 w 466530"/>
              <a:gd name="connsiteY2" fmla="*/ 289249 h 429208"/>
              <a:gd name="connsiteX3" fmla="*/ 466530 w 466530"/>
              <a:gd name="connsiteY3" fmla="*/ 429208 h 429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530" h="429208">
                <a:moveTo>
                  <a:pt x="0" y="0"/>
                </a:moveTo>
                <a:lnTo>
                  <a:pt x="0" y="289249"/>
                </a:lnTo>
                <a:lnTo>
                  <a:pt x="466530" y="289249"/>
                </a:lnTo>
                <a:lnTo>
                  <a:pt x="466530" y="429208"/>
                </a:lnTo>
              </a:path>
            </a:pathLst>
          </a:custGeom>
          <a:noFill/>
          <a:ln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Rounded Rectangle 70"/>
          <p:cNvSpPr/>
          <p:nvPr/>
        </p:nvSpPr>
        <p:spPr>
          <a:xfrm>
            <a:off x="3582550" y="5022507"/>
            <a:ext cx="1548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416736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r="8273"/>
          <a:stretch>
            <a:fillRect/>
          </a:stretch>
        </p:blipFill>
        <p:spPr bwMode="auto">
          <a:xfrm>
            <a:off x="3550370" y="1772816"/>
            <a:ext cx="5360708" cy="376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026"/>
          <p:cNvSpPr txBox="1">
            <a:spLocks noChangeArrowheads="1"/>
          </p:cNvSpPr>
          <p:nvPr/>
        </p:nvSpPr>
        <p:spPr>
          <a:xfrm>
            <a:off x="154379" y="-46227"/>
            <a:ext cx="7297941" cy="917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PT" sz="2800" b="1" dirty="0" smtClean="0">
                <a:solidFill>
                  <a:srgbClr val="F37D00"/>
                </a:solidFill>
              </a:rPr>
              <a:t>Prémios de Recursos Humanos</a:t>
            </a:r>
            <a:endParaRPr lang="pt-PT" sz="2800" b="1" dirty="0">
              <a:solidFill>
                <a:srgbClr val="F37D00"/>
              </a:solidFill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164317" y="645226"/>
            <a:ext cx="456291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PT" sz="2200" b="1" dirty="0" smtClean="0"/>
              <a:t>Melhor Empresa para Trabalhar</a:t>
            </a: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459889" y="3081154"/>
            <a:ext cx="279608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GB" sz="2000" b="1" dirty="0" smtClean="0"/>
              <a:t>Great Place To Work Institute</a:t>
            </a:r>
            <a:endParaRPr lang="en-GB" sz="2000" b="1" dirty="0"/>
          </a:p>
        </p:txBody>
      </p:sp>
      <p:sp>
        <p:nvSpPr>
          <p:cNvPr id="17" name="TextBox 20"/>
          <p:cNvSpPr txBox="1">
            <a:spLocks noChangeArrowheads="1"/>
          </p:cNvSpPr>
          <p:nvPr/>
        </p:nvSpPr>
        <p:spPr bwMode="auto">
          <a:xfrm>
            <a:off x="159634" y="1685255"/>
            <a:ext cx="1995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 smtClean="0">
                <a:solidFill>
                  <a:srgbClr val="F37D00"/>
                </a:solidFill>
              </a:rPr>
              <a:t>2017-2011</a:t>
            </a:r>
            <a:endParaRPr lang="en-GB" altLang="en-US" b="1" dirty="0">
              <a:solidFill>
                <a:srgbClr val="F37D00"/>
              </a:solidFill>
            </a:endParaRPr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459889" y="1948944"/>
            <a:ext cx="29922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000" b="1" dirty="0" smtClean="0"/>
              <a:t>Exame/Accenture/</a:t>
            </a:r>
          </a:p>
          <a:p>
            <a:r>
              <a:rPr lang="en-GB" altLang="en-US" sz="2000" b="1" dirty="0" smtClean="0"/>
              <a:t>Everis/AESE</a:t>
            </a:r>
            <a:endParaRPr lang="en-GB" altLang="en-US" sz="2000" dirty="0">
              <a:sym typeface="Symbol" panose="05050102010706020507" pitchFamily="18" charset="2"/>
            </a:endParaRPr>
          </a:p>
        </p:txBody>
      </p: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159634" y="2786687"/>
            <a:ext cx="25202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 smtClean="0">
                <a:solidFill>
                  <a:srgbClr val="F37D00"/>
                </a:solidFill>
              </a:rPr>
              <a:t>2014, 2011 e 2010</a:t>
            </a:r>
            <a:endParaRPr lang="en-GB" altLang="en-US" b="1" dirty="0">
              <a:solidFill>
                <a:srgbClr val="F37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42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35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8925536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256490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1589532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285272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Diamond 51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3959940" y="48646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Curved Connector 57"/>
          <p:cNvCxnSpPr>
            <a:stCxn id="52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4" name="Curved Connector 63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6" name="Straight Connector 65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val 66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8" name="Table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9" name="Table 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70" name="Straight Arrow Connector 69"/>
          <p:cNvCxnSpPr/>
          <p:nvPr/>
        </p:nvCxnSpPr>
        <p:spPr>
          <a:xfrm>
            <a:off x="4583971" y="2132856"/>
            <a:ext cx="0" cy="432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ounded Rectangle 70"/>
          <p:cNvSpPr/>
          <p:nvPr/>
        </p:nvSpPr>
        <p:spPr>
          <a:xfrm>
            <a:off x="4221379" y="1556792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Rounded Rectangle 71"/>
          <p:cNvSpPr/>
          <p:nvPr/>
        </p:nvSpPr>
        <p:spPr>
          <a:xfrm>
            <a:off x="4221291" y="2564236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3" name="Straight Arrow Connector 72"/>
          <p:cNvCxnSpPr/>
          <p:nvPr/>
        </p:nvCxnSpPr>
        <p:spPr>
          <a:xfrm>
            <a:off x="5292080" y="2060848"/>
            <a:ext cx="0" cy="468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ounded Rectangle 73"/>
          <p:cNvSpPr/>
          <p:nvPr/>
        </p:nvSpPr>
        <p:spPr>
          <a:xfrm>
            <a:off x="4786780" y="2527580"/>
            <a:ext cx="75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75" name="Rounded Rectangle 74"/>
          <p:cNvSpPr/>
          <p:nvPr/>
        </p:nvSpPr>
        <p:spPr>
          <a:xfrm>
            <a:off x="4780097" y="1484116"/>
            <a:ext cx="75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296245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148478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5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9931814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9" name="Diamond 3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>
            <a:off x="4356008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6" name="Straight Connector 45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Curved Connector 47"/>
          <p:cNvCxnSpPr>
            <a:stCxn id="3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0" name="Straight Connector 4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Curved Connector 53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8" name="Table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0" name="Straight Arrow Connector 59"/>
          <p:cNvCxnSpPr/>
          <p:nvPr/>
        </p:nvCxnSpPr>
        <p:spPr>
          <a:xfrm>
            <a:off x="4583971" y="2132856"/>
            <a:ext cx="0" cy="432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4221379" y="1556792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ounded Rectangle 61"/>
          <p:cNvSpPr/>
          <p:nvPr/>
        </p:nvSpPr>
        <p:spPr>
          <a:xfrm>
            <a:off x="4221291" y="2564236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5292080" y="2060848"/>
            <a:ext cx="0" cy="468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ounded Rectangle 63"/>
          <p:cNvSpPr/>
          <p:nvPr/>
        </p:nvSpPr>
        <p:spPr>
          <a:xfrm>
            <a:off x="4786780" y="2527580"/>
            <a:ext cx="75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65" name="Rounded Rectangle 64"/>
          <p:cNvSpPr/>
          <p:nvPr/>
        </p:nvSpPr>
        <p:spPr>
          <a:xfrm>
            <a:off x="4780097" y="1484116"/>
            <a:ext cx="75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129603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148478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5" name="Content Placeholder 34"/>
          <p:cNvGraphicFramePr>
            <a:graphicFrameLocks noGrp="1"/>
          </p:cNvGraphicFramePr>
          <p:nvPr>
            <p:ph idx="1"/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9" name="Diamond 38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>
            <a:off x="4356008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6" name="Straight Connector 45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Curved Connector 47"/>
          <p:cNvCxnSpPr>
            <a:stCxn id="39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0" name="Straight Connector 49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Curved Connector 53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8" name="Table 57"/>
          <p:cNvGraphicFramePr>
            <a:graphicFrameLocks noGrp="1"/>
          </p:cNvGraphicFramePr>
          <p:nvPr/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9" name="Table 58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23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1484784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3429000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968029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2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843270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" name="Diamond 42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4356008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6" name="Straight Connector 45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0" name="Curved Connector 49"/>
          <p:cNvCxnSpPr>
            <a:stCxn id="43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Curved Connector 55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0" name="Tab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1" name="Table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8" name="Straight Arrow Connector 67"/>
          <p:cNvCxnSpPr/>
          <p:nvPr/>
        </p:nvCxnSpPr>
        <p:spPr>
          <a:xfrm>
            <a:off x="5132042" y="2060848"/>
            <a:ext cx="0" cy="1332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ounded Rectangle 68"/>
          <p:cNvSpPr/>
          <p:nvPr/>
        </p:nvSpPr>
        <p:spPr>
          <a:xfrm>
            <a:off x="4769450" y="1484784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ounded Rectangle 69"/>
          <p:cNvSpPr/>
          <p:nvPr/>
        </p:nvSpPr>
        <p:spPr>
          <a:xfrm>
            <a:off x="4769362" y="3428332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1" name="Straight Arrow Connector 70"/>
          <p:cNvCxnSpPr/>
          <p:nvPr/>
        </p:nvCxnSpPr>
        <p:spPr>
          <a:xfrm>
            <a:off x="5940152" y="1916832"/>
            <a:ext cx="0" cy="1440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ounded Rectangle 71"/>
          <p:cNvSpPr/>
          <p:nvPr/>
        </p:nvSpPr>
        <p:spPr>
          <a:xfrm>
            <a:off x="5400176" y="3356324"/>
            <a:ext cx="1140582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73" name="Rounded Rectangle 72"/>
          <p:cNvSpPr/>
          <p:nvPr/>
        </p:nvSpPr>
        <p:spPr>
          <a:xfrm>
            <a:off x="5398772" y="1340100"/>
            <a:ext cx="1140582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284976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1340768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3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9427095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5" name="Diamond 44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4672001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1" name="Curved Connector 50"/>
          <p:cNvCxnSpPr>
            <a:stCxn id="45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3" name="Straight Connector 52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7" name="Curved Connector 56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5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6" name="Table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7" name="Straight Arrow Connector 66"/>
          <p:cNvCxnSpPr/>
          <p:nvPr/>
        </p:nvCxnSpPr>
        <p:spPr>
          <a:xfrm>
            <a:off x="5132042" y="2060848"/>
            <a:ext cx="0" cy="1332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ounded Rectangle 67"/>
          <p:cNvSpPr/>
          <p:nvPr/>
        </p:nvSpPr>
        <p:spPr>
          <a:xfrm>
            <a:off x="4769450" y="1484784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ounded Rectangle 68"/>
          <p:cNvSpPr/>
          <p:nvPr/>
        </p:nvSpPr>
        <p:spPr>
          <a:xfrm>
            <a:off x="4769362" y="3428332"/>
            <a:ext cx="756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5940152" y="1916832"/>
            <a:ext cx="0" cy="1440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ounded Rectangle 70"/>
          <p:cNvSpPr/>
          <p:nvPr/>
        </p:nvSpPr>
        <p:spPr>
          <a:xfrm>
            <a:off x="5400176" y="3356324"/>
            <a:ext cx="1140582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72" name="Rounded Rectangle 71"/>
          <p:cNvSpPr/>
          <p:nvPr/>
        </p:nvSpPr>
        <p:spPr>
          <a:xfrm>
            <a:off x="5398772" y="1340100"/>
            <a:ext cx="1140582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9648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1340768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3" name="Content Placeholder 34"/>
          <p:cNvGraphicFramePr>
            <a:graphicFrameLocks noGrp="1"/>
          </p:cNvGraphicFramePr>
          <p:nvPr>
            <p:ph idx="1"/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5" name="Diamond 44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4672001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1" name="Curved Connector 50"/>
          <p:cNvCxnSpPr>
            <a:stCxn id="45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3" name="Straight Connector 52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7" name="Curved Connector 56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5" name="Table 64"/>
          <p:cNvGraphicFramePr>
            <a:graphicFrameLocks noGrp="1"/>
          </p:cNvGraphicFramePr>
          <p:nvPr/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6" name="Table 65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36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1340768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3" name="Content Placeholder 34"/>
          <p:cNvGraphicFramePr>
            <a:graphicFrameLocks noGrp="1"/>
          </p:cNvGraphicFramePr>
          <p:nvPr>
            <p:ph idx="1"/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5" name="Diamond 44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4672001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1" name="Curved Connector 50"/>
          <p:cNvCxnSpPr>
            <a:stCxn id="45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3" name="Straight Connector 52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7" name="Curved Connector 56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1" name="Straight Arrow Connector 60"/>
          <p:cNvCxnSpPr/>
          <p:nvPr/>
        </p:nvCxnSpPr>
        <p:spPr>
          <a:xfrm flipH="1">
            <a:off x="5724128" y="1916832"/>
            <a:ext cx="0" cy="3024000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012160" y="3068960"/>
            <a:ext cx="1440161" cy="369332"/>
          </a:xfrm>
          <a:prstGeom prst="rect">
            <a:avLst/>
          </a:prstGeom>
          <a:solidFill>
            <a:schemeClr val="bg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MCTR = 23</a:t>
            </a:r>
            <a:endParaRPr lang="en-GB" dirty="0"/>
          </a:p>
        </p:txBody>
      </p:sp>
      <p:sp>
        <p:nvSpPr>
          <p:cNvPr id="64" name="TextBox 63"/>
          <p:cNvSpPr txBox="1"/>
          <p:nvPr/>
        </p:nvSpPr>
        <p:spPr>
          <a:xfrm>
            <a:off x="4427984" y="3923764"/>
            <a:ext cx="1440161" cy="369332"/>
          </a:xfrm>
          <a:prstGeom prst="rect">
            <a:avLst/>
          </a:prstGeom>
          <a:solidFill>
            <a:schemeClr val="bg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MCTR</a:t>
            </a:r>
            <a:r>
              <a:rPr lang="en-GB" dirty="0" smtClean="0"/>
              <a:t> = 27</a:t>
            </a:r>
            <a:endParaRPr lang="en-GB" dirty="0"/>
          </a:p>
        </p:txBody>
      </p:sp>
      <p:graphicFrame>
        <p:nvGraphicFramePr>
          <p:cNvPr id="65" name="Table 64"/>
          <p:cNvGraphicFramePr>
            <a:graphicFrameLocks noGrp="1"/>
          </p:cNvGraphicFramePr>
          <p:nvPr/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6" name="Table 65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7" name="Rounded Rectangle 66"/>
          <p:cNvSpPr/>
          <p:nvPr/>
        </p:nvSpPr>
        <p:spPr>
          <a:xfrm>
            <a:off x="5364088" y="134076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ounded Rectangle 67"/>
          <p:cNvSpPr/>
          <p:nvPr/>
        </p:nvSpPr>
        <p:spPr>
          <a:xfrm>
            <a:off x="4427984" y="4940500"/>
            <a:ext cx="1728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69" name="Rounded Rectangle 68"/>
          <p:cNvSpPr/>
          <p:nvPr/>
        </p:nvSpPr>
        <p:spPr>
          <a:xfrm>
            <a:off x="6272391" y="4176405"/>
            <a:ext cx="93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sp>
        <p:nvSpPr>
          <p:cNvPr id="3" name="Freeform 2"/>
          <p:cNvSpPr/>
          <p:nvPr/>
        </p:nvSpPr>
        <p:spPr>
          <a:xfrm>
            <a:off x="6055567" y="1922106"/>
            <a:ext cx="643813" cy="2258008"/>
          </a:xfrm>
          <a:custGeom>
            <a:avLst/>
            <a:gdLst>
              <a:gd name="connsiteX0" fmla="*/ 0 w 643813"/>
              <a:gd name="connsiteY0" fmla="*/ 0 h 2258008"/>
              <a:gd name="connsiteX1" fmla="*/ 9331 w 643813"/>
              <a:gd name="connsiteY1" fmla="*/ 1828800 h 2258008"/>
              <a:gd name="connsiteX2" fmla="*/ 634482 w 643813"/>
              <a:gd name="connsiteY2" fmla="*/ 1828800 h 2258008"/>
              <a:gd name="connsiteX3" fmla="*/ 643813 w 643813"/>
              <a:gd name="connsiteY3" fmla="*/ 2258008 h 225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813" h="2258008">
                <a:moveTo>
                  <a:pt x="0" y="0"/>
                </a:moveTo>
                <a:cubicBezTo>
                  <a:pt x="3110" y="609600"/>
                  <a:pt x="6221" y="1219200"/>
                  <a:pt x="9331" y="1828800"/>
                </a:cubicBezTo>
                <a:lnTo>
                  <a:pt x="634482" y="1828800"/>
                </a:lnTo>
                <a:lnTo>
                  <a:pt x="643813" y="2258008"/>
                </a:lnTo>
              </a:path>
            </a:pathLst>
          </a:custGeom>
          <a:noFill/>
          <a:ln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1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1340768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423058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65211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3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3780066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5" name="Diamond 44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4672001" y="260680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1" name="Curved Connector 50"/>
          <p:cNvCxnSpPr>
            <a:stCxn id="45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3" name="Straight Connector 52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7" name="Curved Connector 56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6" name="Table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7" name="Table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8" name="Straight Arrow Connector 67"/>
          <p:cNvCxnSpPr/>
          <p:nvPr/>
        </p:nvCxnSpPr>
        <p:spPr>
          <a:xfrm>
            <a:off x="5940152" y="1916832"/>
            <a:ext cx="0" cy="2304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ounded Rectangle 68"/>
          <p:cNvSpPr/>
          <p:nvPr/>
        </p:nvSpPr>
        <p:spPr>
          <a:xfrm>
            <a:off x="5364088" y="134076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ounded Rectangle 69"/>
          <p:cNvSpPr/>
          <p:nvPr/>
        </p:nvSpPr>
        <p:spPr>
          <a:xfrm>
            <a:off x="5364088" y="422108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Rounded Rectangle 70"/>
          <p:cNvSpPr/>
          <p:nvPr/>
        </p:nvSpPr>
        <p:spPr>
          <a:xfrm>
            <a:off x="6272391" y="4176405"/>
            <a:ext cx="93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cxnSp>
        <p:nvCxnSpPr>
          <p:cNvPr id="72" name="Straight Arrow Connector 71"/>
          <p:cNvCxnSpPr/>
          <p:nvPr/>
        </p:nvCxnSpPr>
        <p:spPr>
          <a:xfrm>
            <a:off x="6732240" y="1826506"/>
            <a:ext cx="0" cy="2340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ounded Rectangle 72"/>
          <p:cNvSpPr/>
          <p:nvPr/>
        </p:nvSpPr>
        <p:spPr>
          <a:xfrm>
            <a:off x="6281634" y="1240767"/>
            <a:ext cx="93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308564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4230419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126876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22007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7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4436558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0" name="Diamond 49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5004080" y="476704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Curved Connector 55"/>
          <p:cNvCxnSpPr>
            <a:stCxn id="50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2" name="Curved Connector 61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6" name="Table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7" name="Table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8" name="Straight Arrow Connector 67"/>
          <p:cNvCxnSpPr/>
          <p:nvPr/>
        </p:nvCxnSpPr>
        <p:spPr>
          <a:xfrm>
            <a:off x="5940152" y="1916832"/>
            <a:ext cx="0" cy="2304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ounded Rectangle 68"/>
          <p:cNvSpPr/>
          <p:nvPr/>
        </p:nvSpPr>
        <p:spPr>
          <a:xfrm>
            <a:off x="5364088" y="134076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ounded Rectangle 69"/>
          <p:cNvSpPr/>
          <p:nvPr/>
        </p:nvSpPr>
        <p:spPr>
          <a:xfrm>
            <a:off x="5364088" y="4221088"/>
            <a:ext cx="1224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Rounded Rectangle 70"/>
          <p:cNvSpPr/>
          <p:nvPr/>
        </p:nvSpPr>
        <p:spPr>
          <a:xfrm>
            <a:off x="6272391" y="4176405"/>
            <a:ext cx="93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  <p:cxnSp>
        <p:nvCxnSpPr>
          <p:cNvPr id="72" name="Straight Arrow Connector 71"/>
          <p:cNvCxnSpPr/>
          <p:nvPr/>
        </p:nvCxnSpPr>
        <p:spPr>
          <a:xfrm>
            <a:off x="6732240" y="1826506"/>
            <a:ext cx="0" cy="2340000"/>
          </a:xfrm>
          <a:prstGeom prst="straightConnector1">
            <a:avLst/>
          </a:prstGeom>
          <a:ln w="28575">
            <a:solidFill>
              <a:srgbClr val="CC66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ounded Rectangle 72"/>
          <p:cNvSpPr/>
          <p:nvPr/>
        </p:nvSpPr>
        <p:spPr>
          <a:xfrm>
            <a:off x="6281634" y="1240767"/>
            <a:ext cx="936000" cy="576732"/>
          </a:xfrm>
          <a:prstGeom prst="roundRect">
            <a:avLst/>
          </a:prstGeom>
          <a:noFill/>
          <a:ln>
            <a:solidFill>
              <a:srgbClr val="CC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322052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4230419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126876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22007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7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436339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5" name="Diamond 44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5004080" y="476704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6" name="Curved Connector 65"/>
          <p:cNvCxnSpPr>
            <a:stCxn id="45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val 66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8" name="Straight Connector 67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2" name="Curved Connector 71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4" name="Straight Connector 73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6" name="Table 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35793"/>
              </p:ext>
            </p:extLst>
          </p:nvPr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7" name="Table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006804"/>
              </p:ext>
            </p:extLst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45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7"/>
          <p:cNvSpPr txBox="1">
            <a:spLocks noChangeArrowheads="1"/>
          </p:cNvSpPr>
          <p:nvPr/>
        </p:nvSpPr>
        <p:spPr bwMode="auto">
          <a:xfrm>
            <a:off x="701007" y="2650014"/>
            <a:ext cx="684014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000" b="1" dirty="0">
                <a:sym typeface="Symbol" panose="05050102010706020507" pitchFamily="18" charset="2"/>
              </a:rPr>
              <a:t>Innovative Application Award </a:t>
            </a:r>
            <a:r>
              <a:rPr lang="en-GB" altLang="en-US" dirty="0" smtClean="0">
                <a:sym typeface="Symbol" panose="05050102010706020507" pitchFamily="18" charset="2"/>
              </a:rPr>
              <a:t>pela</a:t>
            </a:r>
            <a:r>
              <a:rPr lang="en-GB" altLang="en-US" b="1" dirty="0" smtClean="0">
                <a:sym typeface="Symbol" panose="05050102010706020507" pitchFamily="18" charset="2"/>
              </a:rPr>
              <a:t> </a:t>
            </a:r>
            <a:endParaRPr lang="en-GB" altLang="en-US" b="1" dirty="0">
              <a:sym typeface="Symbol" panose="05050102010706020507" pitchFamily="18" charset="2"/>
            </a:endParaRPr>
          </a:p>
          <a:p>
            <a:pPr eaLnBrk="1" hangingPunct="1"/>
            <a:r>
              <a:rPr lang="en-GB" altLang="en-US" dirty="0">
                <a:sym typeface="Symbol" panose="05050102010706020507" pitchFamily="18" charset="2"/>
              </a:rPr>
              <a:t>AAAI - Association for the Advancement of Artificial Intelligence</a:t>
            </a:r>
          </a:p>
        </p:txBody>
      </p:sp>
      <p:sp>
        <p:nvSpPr>
          <p:cNvPr id="24579" name="TextBox 20"/>
          <p:cNvSpPr txBox="1">
            <a:spLocks noChangeArrowheads="1"/>
          </p:cNvSpPr>
          <p:nvPr/>
        </p:nvSpPr>
        <p:spPr bwMode="auto">
          <a:xfrm>
            <a:off x="699815" y="4366845"/>
            <a:ext cx="661987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pt-PT" altLang="en-US" sz="2000" b="1" dirty="0" smtClean="0">
                <a:sym typeface="Symbol" panose="05050102010706020507" pitchFamily="18" charset="2"/>
              </a:rPr>
              <a:t>Medalha de Mérito </a:t>
            </a:r>
            <a:r>
              <a:rPr lang="pt-PT" altLang="en-US" dirty="0" smtClean="0">
                <a:sym typeface="Symbol" panose="05050102010706020507" pitchFamily="18" charset="2"/>
              </a:rPr>
              <a:t>pelo </a:t>
            </a:r>
          </a:p>
          <a:p>
            <a:r>
              <a:rPr lang="en-GB" altLang="en-US" dirty="0" smtClean="0">
                <a:sym typeface="Symbol" panose="05050102010706020507" pitchFamily="18" charset="2"/>
              </a:rPr>
              <a:t>“</a:t>
            </a:r>
            <a:r>
              <a:rPr lang="en-GB" altLang="en-US" dirty="0" err="1">
                <a:sym typeface="Symbol" panose="05050102010706020507" pitchFamily="18" charset="2"/>
              </a:rPr>
              <a:t>ComputerWorld</a:t>
            </a:r>
            <a:r>
              <a:rPr lang="en-GB" altLang="en-US" dirty="0">
                <a:sym typeface="Symbol" panose="05050102010706020507" pitchFamily="18" charset="2"/>
              </a:rPr>
              <a:t> </a:t>
            </a:r>
            <a:r>
              <a:rPr lang="en-GB" altLang="en-US" dirty="0" err="1">
                <a:sym typeface="Symbol" panose="05050102010706020507" pitchFamily="18" charset="2"/>
              </a:rPr>
              <a:t>Honors</a:t>
            </a:r>
            <a:r>
              <a:rPr lang="en-GB" altLang="en-US" dirty="0">
                <a:sym typeface="Symbol" panose="05050102010706020507" pitchFamily="18" charset="2"/>
              </a:rPr>
              <a:t> program”</a:t>
            </a:r>
          </a:p>
        </p:txBody>
      </p:sp>
      <p:sp>
        <p:nvSpPr>
          <p:cNvPr id="24580" name="TextBox 20"/>
          <p:cNvSpPr txBox="1">
            <a:spLocks noChangeArrowheads="1"/>
          </p:cNvSpPr>
          <p:nvPr/>
        </p:nvSpPr>
        <p:spPr bwMode="auto">
          <a:xfrm>
            <a:off x="183084" y="2333927"/>
            <a:ext cx="25887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>
                <a:solidFill>
                  <a:srgbClr val="F37D00"/>
                </a:solidFill>
              </a:rPr>
              <a:t>2012, 2003 and 1997</a:t>
            </a:r>
          </a:p>
        </p:txBody>
      </p:sp>
      <p:sp>
        <p:nvSpPr>
          <p:cNvPr id="24583" name="TextBox 20"/>
          <p:cNvSpPr txBox="1">
            <a:spLocks noChangeArrowheads="1"/>
          </p:cNvSpPr>
          <p:nvPr/>
        </p:nvSpPr>
        <p:spPr bwMode="auto">
          <a:xfrm>
            <a:off x="183084" y="1340768"/>
            <a:ext cx="1995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>
                <a:solidFill>
                  <a:srgbClr val="F37D00"/>
                </a:solidFill>
              </a:rPr>
              <a:t>2015</a:t>
            </a:r>
          </a:p>
        </p:txBody>
      </p:sp>
      <p:sp>
        <p:nvSpPr>
          <p:cNvPr id="24584" name="TextBox 20"/>
          <p:cNvSpPr txBox="1">
            <a:spLocks noChangeArrowheads="1"/>
          </p:cNvSpPr>
          <p:nvPr/>
        </p:nvSpPr>
        <p:spPr bwMode="auto">
          <a:xfrm>
            <a:off x="183084" y="3259614"/>
            <a:ext cx="1995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>
                <a:solidFill>
                  <a:srgbClr val="F37D00"/>
                </a:solidFill>
              </a:rPr>
              <a:t>2010</a:t>
            </a:r>
          </a:p>
        </p:txBody>
      </p:sp>
      <p:sp>
        <p:nvSpPr>
          <p:cNvPr id="24585" name="TextBox 20"/>
          <p:cNvSpPr txBox="1">
            <a:spLocks noChangeArrowheads="1"/>
          </p:cNvSpPr>
          <p:nvPr/>
        </p:nvSpPr>
        <p:spPr bwMode="auto">
          <a:xfrm>
            <a:off x="179512" y="4059714"/>
            <a:ext cx="1995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>
                <a:solidFill>
                  <a:srgbClr val="F37D00"/>
                </a:solidFill>
              </a:rPr>
              <a:t>2006</a:t>
            </a:r>
          </a:p>
        </p:txBody>
      </p:sp>
      <p:sp>
        <p:nvSpPr>
          <p:cNvPr id="24586" name="TextBox 20"/>
          <p:cNvSpPr txBox="1">
            <a:spLocks noChangeArrowheads="1"/>
          </p:cNvSpPr>
          <p:nvPr/>
        </p:nvSpPr>
        <p:spPr bwMode="auto">
          <a:xfrm>
            <a:off x="699815" y="3503818"/>
            <a:ext cx="661987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pt-PT" altLang="en-US" sz="2000" b="1" dirty="0" smtClean="0"/>
              <a:t>Menção Honrosa </a:t>
            </a:r>
            <a:r>
              <a:rPr lang="pt-PT" altLang="en-US" dirty="0" smtClean="0"/>
              <a:t>pela</a:t>
            </a:r>
          </a:p>
          <a:p>
            <a:r>
              <a:rPr lang="en-GB" altLang="en-US" dirty="0" smtClean="0"/>
              <a:t>“</a:t>
            </a:r>
            <a:r>
              <a:rPr lang="en-GB" altLang="en-US" dirty="0"/>
              <a:t>Innovation Awards COTEC-Unicer”</a:t>
            </a:r>
            <a:endParaRPr lang="en-GB" altLang="en-US" dirty="0">
              <a:sym typeface="Symbol" panose="05050102010706020507" pitchFamily="18" charset="2"/>
            </a:endParaRPr>
          </a:p>
        </p:txBody>
      </p:sp>
      <p:sp>
        <p:nvSpPr>
          <p:cNvPr id="24587" name="TextBox 17"/>
          <p:cNvSpPr txBox="1">
            <a:spLocks noChangeArrowheads="1"/>
          </p:cNvSpPr>
          <p:nvPr/>
        </p:nvSpPr>
        <p:spPr bwMode="auto">
          <a:xfrm>
            <a:off x="683147" y="1630216"/>
            <a:ext cx="6841331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000" b="1" dirty="0"/>
              <a:t>“Best Practice Paper Award” </a:t>
            </a:r>
            <a:r>
              <a:rPr lang="en-GB" altLang="en-US" dirty="0" smtClean="0"/>
              <a:t>na</a:t>
            </a:r>
            <a:endParaRPr lang="en-GB" altLang="en-US" dirty="0"/>
          </a:p>
          <a:p>
            <a:r>
              <a:rPr lang="en-GB" altLang="en-US" dirty="0"/>
              <a:t>CASPT, Conference on Advanced Systems in Public Transport</a:t>
            </a:r>
            <a:endParaRPr lang="en-GB" altLang="en-US" dirty="0">
              <a:sym typeface="Symbol" panose="05050102010706020507" pitchFamily="18" charset="2"/>
            </a:endParaRPr>
          </a:p>
        </p:txBody>
      </p:sp>
      <p:pic>
        <p:nvPicPr>
          <p:cNvPr id="14" name="Picture 5" descr="program-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6682" y="3157396"/>
            <a:ext cx="1099814" cy="1207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8" descr="Diploma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3244" y="302628"/>
            <a:ext cx="869236" cy="110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2" descr="iaai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8875" y="4456810"/>
            <a:ext cx="979740" cy="1276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 descr="Diplom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3275" y="1815191"/>
            <a:ext cx="871200" cy="110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cotec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5119" y="4753124"/>
            <a:ext cx="777632" cy="8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 descr="SISCOG 2010 Cotec Inovaçã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3449174"/>
            <a:ext cx="1212606" cy="848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7343" y="4776018"/>
            <a:ext cx="1252289" cy="848719"/>
          </a:xfrm>
          <a:prstGeom prst="rect">
            <a:avLst/>
          </a:prstGeom>
        </p:spPr>
      </p:pic>
      <p:sp>
        <p:nvSpPr>
          <p:cNvPr id="21" name="Rectangle 1026"/>
          <p:cNvSpPr txBox="1">
            <a:spLocks noChangeArrowheads="1"/>
          </p:cNvSpPr>
          <p:nvPr/>
        </p:nvSpPr>
        <p:spPr>
          <a:xfrm>
            <a:off x="154379" y="166663"/>
            <a:ext cx="7782303" cy="917972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pt-PT" sz="2800" b="1" dirty="0" smtClean="0">
                <a:solidFill>
                  <a:srgbClr val="F37D00"/>
                </a:solidFill>
              </a:rPr>
              <a:t>Qualidade &amp; Inovação e Sustentabilidade</a:t>
            </a:r>
          </a:p>
          <a:p>
            <a:pPr>
              <a:defRPr/>
            </a:pPr>
            <a:r>
              <a:rPr lang="pt-PT" sz="2800" b="1" dirty="0" smtClean="0">
                <a:solidFill>
                  <a:srgbClr val="F37D00"/>
                </a:solidFill>
              </a:rPr>
              <a:t>no centro de tudo o que fazemos</a:t>
            </a:r>
            <a:endParaRPr lang="pt-PT" sz="2800" b="1" dirty="0">
              <a:solidFill>
                <a:srgbClr val="F37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18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4230419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126876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6372200" y="5013176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DEB6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22007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7" name="Content Placeholder 34"/>
          <p:cNvGraphicFramePr>
            <a:graphicFrameLocks noGrp="1"/>
          </p:cNvGraphicFramePr>
          <p:nvPr>
            <p:ph idx="1"/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5" name="Diamond 44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5004080" y="476704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6" name="Curved Connector 65"/>
          <p:cNvCxnSpPr>
            <a:stCxn id="45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val 66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8" name="Straight Connector 67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2" name="Curved Connector 71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4" name="Straight Connector 73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4499992" y="5013176"/>
          <a:ext cx="57606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7" name="Table 76"/>
          <p:cNvGraphicFramePr>
            <a:graphicFrameLocks noGrp="1"/>
          </p:cNvGraphicFramePr>
          <p:nvPr>
            <p:extLst/>
          </p:nvPr>
        </p:nvGraphicFramePr>
        <p:xfrm>
          <a:off x="363589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8" name="Straight Arrow Connector 47"/>
          <p:cNvCxnSpPr/>
          <p:nvPr/>
        </p:nvCxnSpPr>
        <p:spPr>
          <a:xfrm>
            <a:off x="6722909" y="1844824"/>
            <a:ext cx="0" cy="3168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48"/>
          <p:cNvSpPr/>
          <p:nvPr/>
        </p:nvSpPr>
        <p:spPr>
          <a:xfrm>
            <a:off x="6237651" y="1268760"/>
            <a:ext cx="972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ounded Rectangle 49"/>
          <p:cNvSpPr/>
          <p:nvPr/>
        </p:nvSpPr>
        <p:spPr>
          <a:xfrm>
            <a:off x="6237515" y="5012508"/>
            <a:ext cx="972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360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4230419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5013176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4211960" y="5013176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/>
          </p:nvPr>
        </p:nvGraphicFramePr>
        <p:xfrm>
          <a:off x="345587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22007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9" name="Content Placeholder 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4322522"/>
              </p:ext>
            </p:extLst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(-4)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19</a:t>
                      </a:r>
                      <a:r>
                        <a:rPr lang="en-GB" baseline="0" dirty="0" smtClean="0"/>
                        <a:t> (-4)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0" name="Diamond 49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5329436" y="476704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Curved Connector 55"/>
          <p:cNvCxnSpPr>
            <a:stCxn id="50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2" name="Curved Connector 61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6722909" y="1844824"/>
            <a:ext cx="0" cy="3168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ounded Rectangle 46"/>
          <p:cNvSpPr/>
          <p:nvPr/>
        </p:nvSpPr>
        <p:spPr>
          <a:xfrm>
            <a:off x="6237651" y="1268760"/>
            <a:ext cx="972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ounded Rectangle 47"/>
          <p:cNvSpPr/>
          <p:nvPr/>
        </p:nvSpPr>
        <p:spPr>
          <a:xfrm>
            <a:off x="6237515" y="5012508"/>
            <a:ext cx="972000" cy="576732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66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23528" y="2283617"/>
            <a:ext cx="8352928" cy="3377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F37D00"/>
                </a:solidFill>
              </a:rPr>
              <a:t>Como guiar a procura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195736" y="256490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59832" y="2564904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707833" y="2564904"/>
          <a:ext cx="108012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88024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51920" y="3429000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915816" y="3429000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436095" y="4230419"/>
          <a:ext cx="1104663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663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732240" y="3429000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463988" y="4221531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300192" y="5013176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3347863" y="4221088"/>
          <a:ext cx="100811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811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596336" y="4221531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4211960" y="5013176"/>
          <a:ext cx="864096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364088" y="5013176"/>
          <a:ext cx="720080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95536" y="265557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Rui Silva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3501008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Pedro Santos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32445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Miguel Ferreira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5" y="5111960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José Rodrigues</a:t>
            </a:r>
            <a:endParaRPr lang="en-GB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264259" y="2578616"/>
          <a:ext cx="648072" cy="562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endParaRPr lang="en-GB" sz="1600" dirty="0">
                        <a:solidFill>
                          <a:srgbClr val="0066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/>
          </p:nvPr>
        </p:nvGraphicFramePr>
        <p:xfrm>
          <a:off x="3455876" y="5008594"/>
          <a:ext cx="648072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66FF"/>
                          </a:solidFill>
                        </a:rPr>
                        <a:t>B</a:t>
                      </a:r>
                      <a:r>
                        <a:rPr lang="pt-PT" sz="1600" dirty="0" smtClean="0">
                          <a:solidFill>
                            <a:srgbClr val="000000"/>
                          </a:solidFill>
                        </a:rPr>
                        <a:t>      </a:t>
                      </a:r>
                      <a:r>
                        <a:rPr lang="pt-PT" sz="1600" dirty="0" smtClean="0">
                          <a:solidFill>
                            <a:srgbClr val="00CCFF"/>
                          </a:solidFill>
                        </a:rPr>
                        <a:t>A</a:t>
                      </a:r>
                      <a:endParaRPr lang="en-GB" sz="1600" dirty="0">
                        <a:solidFill>
                          <a:srgbClr val="00CCFF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5-Point Star 30"/>
          <p:cNvSpPr/>
          <p:nvPr/>
        </p:nvSpPr>
        <p:spPr>
          <a:xfrm>
            <a:off x="4031925" y="2780928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5-Point Star 31"/>
          <p:cNvSpPr/>
          <p:nvPr/>
        </p:nvSpPr>
        <p:spPr>
          <a:xfrm>
            <a:off x="4572000" y="3663475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5220072" y="4455120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5147890" y="5242626"/>
            <a:ext cx="108027" cy="108000"/>
          </a:xfrm>
          <a:prstGeom prst="star5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9" name="Content Placeholder 34"/>
          <p:cNvGraphicFramePr>
            <a:graphicFrameLocks noGrp="1"/>
          </p:cNvGraphicFramePr>
          <p:nvPr>
            <p:ph idx="1"/>
          </p:nvPr>
        </p:nvGraphicFramePr>
        <p:xfrm>
          <a:off x="323395" y="889256"/>
          <a:ext cx="297196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4269"/>
                <a:gridCol w="360040"/>
                <a:gridCol w="138765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Tarefas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r>
                        <a:rPr lang="en-GB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(-4)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C. </a:t>
                      </a:r>
                      <a:r>
                        <a:rPr lang="en-GB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Turnos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en-GB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 (CT)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=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19</a:t>
                      </a:r>
                      <a:r>
                        <a:rPr lang="en-GB" baseline="0" dirty="0" smtClean="0"/>
                        <a:t> (-4)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0" name="Diamond 49"/>
          <p:cNvSpPr/>
          <p:nvPr/>
        </p:nvSpPr>
        <p:spPr>
          <a:xfrm>
            <a:off x="4031948" y="119363"/>
            <a:ext cx="144000" cy="144000"/>
          </a:xfrm>
          <a:prstGeom prst="diamon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5329436" y="476704"/>
            <a:ext cx="288000" cy="288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4175948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4445338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4499992" y="188640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4769382" y="14331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Curved Connector 55"/>
          <p:cNvCxnSpPr>
            <a:stCxn id="50" idx="3"/>
          </p:cNvCxnSpPr>
          <p:nvPr/>
        </p:nvCxnSpPr>
        <p:spPr>
          <a:xfrm>
            <a:off x="4175948" y="191363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4464000" y="35131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4506683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4776073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4824020" y="404664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5093410" y="35934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2" name="Curved Connector 61"/>
          <p:cNvCxnSpPr/>
          <p:nvPr/>
        </p:nvCxnSpPr>
        <p:spPr>
          <a:xfrm>
            <a:off x="4817329" y="406079"/>
            <a:ext cx="324044" cy="21330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5105381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5149376" y="611357"/>
            <a:ext cx="288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5418766" y="56603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86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37D00"/>
                </a:solidFill>
              </a:rPr>
              <a:t>Procura Local (PL) actual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sz="2000" dirty="0" smtClean="0"/>
              <a:t>Árvore explorada em profundidade primeiro</a:t>
            </a:r>
          </a:p>
          <a:p>
            <a:r>
              <a:rPr lang="pt-PT" sz="2000" dirty="0" smtClean="0"/>
              <a:t>Vizinhança (decisões alternativas)</a:t>
            </a:r>
          </a:p>
          <a:p>
            <a:pPr lvl="1"/>
            <a:r>
              <a:rPr lang="pt-PT" sz="2000" dirty="0" smtClean="0"/>
              <a:t>Decisão 1: planear tarefa </a:t>
            </a:r>
            <a:r>
              <a:rPr lang="pt-PT" sz="2000" i="1" dirty="0" smtClean="0"/>
              <a:t>t</a:t>
            </a:r>
            <a:r>
              <a:rPr lang="pt-PT" sz="2000" dirty="0" smtClean="0"/>
              <a:t> no turno do tripulante </a:t>
            </a:r>
            <a:r>
              <a:rPr lang="pt-PT" sz="2000" i="1" dirty="0" smtClean="0"/>
              <a:t>x</a:t>
            </a:r>
          </a:p>
          <a:p>
            <a:pPr lvl="1"/>
            <a:r>
              <a:rPr lang="pt-PT" sz="2000" dirty="0" smtClean="0"/>
              <a:t>Decisão 2: planear tarefa </a:t>
            </a:r>
            <a:r>
              <a:rPr lang="pt-PT" sz="2000" i="1" dirty="0" smtClean="0"/>
              <a:t>t</a:t>
            </a:r>
            <a:r>
              <a:rPr lang="pt-PT" sz="2000" dirty="0" smtClean="0"/>
              <a:t> no turno </a:t>
            </a:r>
            <a:r>
              <a:rPr lang="pt-PT" sz="2000" dirty="0"/>
              <a:t>do tripulante </a:t>
            </a:r>
            <a:r>
              <a:rPr lang="pt-PT" sz="2000" i="1" dirty="0" smtClean="0"/>
              <a:t>y</a:t>
            </a:r>
          </a:p>
          <a:p>
            <a:pPr lvl="1"/>
            <a:r>
              <a:rPr lang="pt-PT" sz="2000" dirty="0" smtClean="0"/>
              <a:t>Decisão 3: planear tarefa </a:t>
            </a:r>
            <a:r>
              <a:rPr lang="pt-PT" sz="2000" i="1" dirty="0" smtClean="0"/>
              <a:t>t</a:t>
            </a:r>
            <a:r>
              <a:rPr lang="pt-PT" sz="2000" dirty="0" smtClean="0"/>
              <a:t> no turno </a:t>
            </a:r>
            <a:r>
              <a:rPr lang="pt-PT" sz="2000" dirty="0"/>
              <a:t>do tripulante </a:t>
            </a:r>
            <a:r>
              <a:rPr lang="pt-PT" sz="2000" i="1" dirty="0" smtClean="0"/>
              <a:t>z</a:t>
            </a:r>
          </a:p>
          <a:p>
            <a:pPr lvl="1"/>
            <a:r>
              <a:rPr lang="pt-PT" sz="2000" dirty="0" smtClean="0"/>
              <a:t>Decisão</a:t>
            </a:r>
            <a:r>
              <a:rPr lang="pt-PT" sz="2000" i="1" dirty="0" smtClean="0"/>
              <a:t> n</a:t>
            </a:r>
            <a:r>
              <a:rPr lang="pt-PT" sz="2000" dirty="0" smtClean="0"/>
              <a:t>:</a:t>
            </a:r>
            <a:r>
              <a:rPr lang="pt-PT" sz="2000" i="1" dirty="0" smtClean="0"/>
              <a:t>…</a:t>
            </a:r>
          </a:p>
          <a:p>
            <a:r>
              <a:rPr lang="pt-PT" sz="2000" dirty="0" smtClean="0"/>
              <a:t>Escolhe primeiro o vizinho com menor </a:t>
            </a:r>
            <a:r>
              <a:rPr lang="pt-PT" sz="2000" b="1" dirty="0" smtClean="0"/>
              <a:t>MCTR</a:t>
            </a:r>
          </a:p>
          <a:p>
            <a:r>
              <a:rPr lang="pt-PT" sz="2000" dirty="0" smtClean="0"/>
              <a:t>Retrocede sempre que CT ultrapassa determinado valor</a:t>
            </a:r>
          </a:p>
          <a:p>
            <a:r>
              <a:rPr lang="pt-PT" sz="2000" dirty="0" smtClean="0"/>
              <a:t>Melhor Custo Total Resultante (MCTR) </a:t>
            </a:r>
          </a:p>
          <a:p>
            <a:pPr lvl="1"/>
            <a:r>
              <a:rPr lang="pt-PT" sz="2000" dirty="0"/>
              <a:t>MCTR</a:t>
            </a:r>
            <a:r>
              <a:rPr lang="pt-PT" sz="2000" dirty="0" smtClean="0"/>
              <a:t>(</a:t>
            </a:r>
            <a:r>
              <a:rPr lang="pt-PT" sz="2000" i="1" dirty="0" smtClean="0"/>
              <a:t>estado</a:t>
            </a:r>
            <a:r>
              <a:rPr lang="pt-PT" sz="2000" dirty="0" smtClean="0"/>
              <a:t>, </a:t>
            </a:r>
            <a:r>
              <a:rPr lang="pt-PT" sz="2000" i="1" dirty="0" smtClean="0"/>
              <a:t>decisão</a:t>
            </a:r>
            <a:r>
              <a:rPr lang="pt-PT" sz="2000" dirty="0" smtClean="0"/>
              <a:t>)</a:t>
            </a:r>
          </a:p>
          <a:p>
            <a:pPr lvl="1"/>
            <a:r>
              <a:rPr lang="pt-PT" sz="2000" dirty="0" smtClean="0"/>
              <a:t>Estimativa demasiado grosseira</a:t>
            </a:r>
          </a:p>
          <a:p>
            <a:pPr lvl="1"/>
            <a:r>
              <a:rPr lang="pt-PT" sz="2000" dirty="0" smtClean="0"/>
              <a:t>Muitos retrocessos</a:t>
            </a:r>
          </a:p>
        </p:txBody>
      </p:sp>
    </p:spTree>
    <p:extLst>
      <p:ext uri="{BB962C8B-B14F-4D97-AF65-F5344CB8AC3E}">
        <p14:creationId xmlns:p14="http://schemas.microsoft.com/office/powerpoint/2010/main" val="139191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37D00"/>
                </a:solidFill>
              </a:rPr>
              <a:t>Objectivo do desafio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pt-PT" dirty="0" smtClean="0"/>
                  <a:t>Melhorar PL substituindo </a:t>
                </a:r>
                <a:r>
                  <a:rPr lang="pt-PT" dirty="0"/>
                  <a:t>MCTR</a:t>
                </a:r>
                <a:r>
                  <a:rPr lang="pt-PT" dirty="0" smtClean="0"/>
                  <a:t> por </a:t>
                </a:r>
                <a:r>
                  <a:rPr lang="pt-PT" dirty="0"/>
                  <a:t>MCTR</a:t>
                </a:r>
                <a:r>
                  <a:rPr lang="pt-PT" dirty="0" smtClean="0"/>
                  <a:t>’</a:t>
                </a: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t-PT" b="0" i="0" smtClean="0">
                        <a:latin typeface="Cambria Math" panose="02040503050406030204" pitchFamily="18" charset="0"/>
                      </a:rPr>
                      <m:t>MCTR</m:t>
                    </m:r>
                    <m:r>
                      <a:rPr lang="pt-PT" b="0" i="0" smtClean="0">
                        <a:latin typeface="Cambria Math" panose="02040503050406030204" pitchFamily="18" charset="0"/>
                      </a:rPr>
                      <m:t>′(</m:t>
                    </m:r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pt-PT" i="1">
                        <a:latin typeface="Cambria Math" panose="02040503050406030204" pitchFamily="18" charset="0"/>
                      </a:rPr>
                      <m:t>,…,</m:t>
                    </m:r>
                    <m:r>
                      <m:rPr>
                        <m:nor/>
                      </m:rPr>
                      <a:rPr lang="pt-PT" dirty="0"/>
                      <m:t> </m:t>
                    </m:r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pt-PT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  <m:r>
                      <a:rPr lang="pt-PT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pt-PT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pt-PT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pt-PT" b="0" i="1" smtClean="0">
                        <a:latin typeface="Cambria Math" panose="02040503050406030204" pitchFamily="18" charset="0"/>
                      </a:rPr>
                      <m:t>,…,</m:t>
                    </m:r>
                  </m:oMath>
                </a14:m>
                <a:r>
                  <a:rPr lang="pt-PT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pt-PT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pt-PT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pt-PT" dirty="0" smtClean="0"/>
              </a:p>
              <a:p>
                <a:pPr lvl="1"/>
                <a:r>
                  <a:rPr lang="pt-PT" dirty="0"/>
                  <a:t>Pesos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pt-PT" i="1">
                        <a:latin typeface="Cambria Math" panose="02040503050406030204" pitchFamily="18" charset="0"/>
                      </a:rPr>
                      <m:t>,…,</m:t>
                    </m:r>
                    <m:r>
                      <m:rPr>
                        <m:nor/>
                      </m:rPr>
                      <a:rPr lang="pt-PT" dirty="0"/>
                      <m:t> </m:t>
                    </m:r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</m:oMath>
                </a14:m>
                <a:r>
                  <a:rPr lang="pt-PT" dirty="0"/>
                  <a:t> mantém-se fixos durante a </a:t>
                </a:r>
                <a:r>
                  <a:rPr lang="pt-PT" dirty="0" smtClean="0"/>
                  <a:t>procura</a:t>
                </a:r>
                <a:endParaRPr lang="pt-PT" b="1" dirty="0" smtClean="0"/>
              </a:p>
              <a:p>
                <a:pPr lvl="1"/>
                <a:r>
                  <a:rPr lang="pt-PT" dirty="0" smtClean="0"/>
                  <a:t>Características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pt-PT" i="1">
                        <a:latin typeface="Cambria Math" panose="02040503050406030204" pitchFamily="18" charset="0"/>
                      </a:rPr>
                      <m:t>,…,</m:t>
                    </m:r>
                  </m:oMath>
                </a14:m>
                <a:r>
                  <a:rPr lang="pt-PT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r>
                  <a:rPr lang="pt-PT" dirty="0" smtClean="0"/>
                  <a:t> variam ao longo da procura</a:t>
                </a:r>
              </a:p>
              <a:p>
                <a:pPr lvl="2"/>
                <a:r>
                  <a:rPr lang="pt-PT" dirty="0"/>
                  <a:t>D</a:t>
                </a:r>
                <a:r>
                  <a:rPr lang="pt-PT" dirty="0" smtClean="0"/>
                  <a:t>ependem do estado e da decisão</a:t>
                </a:r>
              </a:p>
              <a:p>
                <a:r>
                  <a:rPr lang="pt-PT" dirty="0" smtClean="0"/>
                  <a:t>Desafio</a:t>
                </a:r>
              </a:p>
              <a:p>
                <a:pPr lvl="1"/>
                <a:r>
                  <a:rPr lang="pt-PT" dirty="0" smtClean="0"/>
                  <a:t>Determinar a função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t-PT">
                        <a:latin typeface="Cambria Math" panose="02040503050406030204" pitchFamily="18" charset="0"/>
                      </a:rPr>
                      <m:t>MCTR</m:t>
                    </m:r>
                    <m:r>
                      <a:rPr lang="pt-PT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pt-PT" dirty="0" smtClean="0"/>
                  <a:t> (modelo de aprendizagem)</a:t>
                </a:r>
              </a:p>
              <a:p>
                <a:pPr lvl="1"/>
                <a:r>
                  <a:rPr lang="pt-PT" dirty="0" smtClean="0"/>
                  <a:t>Determinar os pesos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pt-PT" i="1">
                        <a:latin typeface="Cambria Math" panose="02040503050406030204" pitchFamily="18" charset="0"/>
                      </a:rPr>
                      <m:t>,…,</m:t>
                    </m:r>
                    <m:r>
                      <m:rPr>
                        <m:nor/>
                      </m:rPr>
                      <a:rPr lang="pt-PT" dirty="0"/>
                      <m:t> </m:t>
                    </m:r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pt-PT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</m:oMath>
                </a14:m>
                <a:r>
                  <a:rPr lang="pt-PT" dirty="0" smtClean="0"/>
                  <a:t> com base num histórico</a:t>
                </a:r>
              </a:p>
              <a:p>
                <a:pPr lvl="1"/>
                <a:r>
                  <a:rPr lang="pt-PT" dirty="0"/>
                  <a:t>Determinar </a:t>
                </a:r>
                <a:r>
                  <a:rPr lang="pt-PT" dirty="0" smtClean="0"/>
                  <a:t>as características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pt-PT" i="1">
                        <a:latin typeface="Cambria Math" panose="02040503050406030204" pitchFamily="18" charset="0"/>
                      </a:rPr>
                      <m:t>,…,</m:t>
                    </m:r>
                  </m:oMath>
                </a14:m>
                <a:r>
                  <a:rPr lang="pt-PT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r>
                  <a:rPr lang="pt-PT" dirty="0" smtClean="0"/>
                  <a:t> relevantes</a:t>
                </a:r>
              </a:p>
              <a:p>
                <a:pPr lvl="1"/>
                <a:r>
                  <a:rPr lang="pt-PT" dirty="0" smtClean="0"/>
                  <a:t>Objectivo: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t-PT">
                        <a:latin typeface="Cambria Math" panose="02040503050406030204" pitchFamily="18" charset="0"/>
                      </a:rPr>
                      <m:t>MCTR</m:t>
                    </m:r>
                    <m:r>
                      <a:rPr lang="pt-PT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pt-PT" dirty="0" smtClean="0"/>
                  <a:t> preveja melhor que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t-PT">
                        <a:latin typeface="Cambria Math" panose="02040503050406030204" pitchFamily="18" charset="0"/>
                      </a:rPr>
                      <m:t>MCTR</m:t>
                    </m:r>
                  </m:oMath>
                </a14:m>
                <a:r>
                  <a:rPr lang="pt-PT" dirty="0" smtClean="0"/>
                  <a:t>→ melhores soluções em menos tempo</a:t>
                </a:r>
              </a:p>
              <a:p>
                <a:r>
                  <a:rPr lang="pt-PT" dirty="0" smtClean="0"/>
                  <a:t>Histórico</a:t>
                </a:r>
              </a:p>
              <a:p>
                <a:pPr lvl="1"/>
                <a:r>
                  <a:rPr lang="pt-PT" dirty="0" smtClean="0"/>
                  <a:t>Ficheiros com </a:t>
                </a:r>
                <a:r>
                  <a:rPr lang="pt-PT" i="1" dirty="0" smtClean="0"/>
                  <a:t>traces</a:t>
                </a:r>
                <a:r>
                  <a:rPr lang="pt-PT" dirty="0" smtClean="0"/>
                  <a:t> de corridas da PL</a:t>
                </a:r>
              </a:p>
              <a:p>
                <a:pPr lvl="1"/>
                <a:endParaRPr lang="pt-PT" dirty="0" smtClean="0"/>
              </a:p>
              <a:p>
                <a:pPr lvl="1"/>
                <a:endParaRPr lang="pt-PT" dirty="0" smtClean="0"/>
              </a:p>
              <a:p>
                <a:endParaRPr lang="pt-PT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902" t="-897" b="-132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527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de uma corrida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70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177282" y="1446245"/>
            <a:ext cx="130628" cy="494522"/>
          </a:xfrm>
          <a:custGeom>
            <a:avLst/>
            <a:gdLst>
              <a:gd name="connsiteX0" fmla="*/ 130628 w 130628"/>
              <a:gd name="connsiteY0" fmla="*/ 0 h 494522"/>
              <a:gd name="connsiteX1" fmla="*/ 46653 w 130628"/>
              <a:gd name="connsiteY1" fmla="*/ 37322 h 494522"/>
              <a:gd name="connsiteX2" fmla="*/ 0 w 130628"/>
              <a:gd name="connsiteY2" fmla="*/ 158620 h 494522"/>
              <a:gd name="connsiteX3" fmla="*/ 0 w 130628"/>
              <a:gd name="connsiteY3" fmla="*/ 270588 h 494522"/>
              <a:gd name="connsiteX4" fmla="*/ 27991 w 130628"/>
              <a:gd name="connsiteY4" fmla="*/ 419877 h 494522"/>
              <a:gd name="connsiteX5" fmla="*/ 83975 w 130628"/>
              <a:gd name="connsiteY5" fmla="*/ 466531 h 494522"/>
              <a:gd name="connsiteX6" fmla="*/ 130628 w 130628"/>
              <a:gd name="connsiteY6" fmla="*/ 494522 h 49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628" h="494522">
                <a:moveTo>
                  <a:pt x="130628" y="0"/>
                </a:moveTo>
                <a:lnTo>
                  <a:pt x="46653" y="37322"/>
                </a:lnTo>
                <a:lnTo>
                  <a:pt x="0" y="158620"/>
                </a:lnTo>
                <a:lnTo>
                  <a:pt x="0" y="270588"/>
                </a:lnTo>
                <a:lnTo>
                  <a:pt x="27991" y="419877"/>
                </a:lnTo>
                <a:lnTo>
                  <a:pt x="83975" y="466531"/>
                </a:lnTo>
                <a:lnTo>
                  <a:pt x="130628" y="494522"/>
                </a:lnTo>
              </a:path>
            </a:pathLst>
          </a:custGeom>
          <a:noFill/>
          <a:ln>
            <a:solidFill>
              <a:srgbClr val="FF0000"/>
            </a:solidFill>
            <a:tailEnd type="arrow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72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2 3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3&gt;</a:t>
            </a: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>
            <a:off x="177282" y="1916832"/>
            <a:ext cx="130628" cy="494522"/>
          </a:xfrm>
          <a:custGeom>
            <a:avLst/>
            <a:gdLst>
              <a:gd name="connsiteX0" fmla="*/ 130628 w 130628"/>
              <a:gd name="connsiteY0" fmla="*/ 0 h 494522"/>
              <a:gd name="connsiteX1" fmla="*/ 46653 w 130628"/>
              <a:gd name="connsiteY1" fmla="*/ 37322 h 494522"/>
              <a:gd name="connsiteX2" fmla="*/ 0 w 130628"/>
              <a:gd name="connsiteY2" fmla="*/ 158620 h 494522"/>
              <a:gd name="connsiteX3" fmla="*/ 0 w 130628"/>
              <a:gd name="connsiteY3" fmla="*/ 270588 h 494522"/>
              <a:gd name="connsiteX4" fmla="*/ 27991 w 130628"/>
              <a:gd name="connsiteY4" fmla="*/ 419877 h 494522"/>
              <a:gd name="connsiteX5" fmla="*/ 83975 w 130628"/>
              <a:gd name="connsiteY5" fmla="*/ 466531 h 494522"/>
              <a:gd name="connsiteX6" fmla="*/ 130628 w 130628"/>
              <a:gd name="connsiteY6" fmla="*/ 494522 h 49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628" h="494522">
                <a:moveTo>
                  <a:pt x="130628" y="0"/>
                </a:moveTo>
                <a:lnTo>
                  <a:pt x="46653" y="37322"/>
                </a:lnTo>
                <a:lnTo>
                  <a:pt x="0" y="158620"/>
                </a:lnTo>
                <a:lnTo>
                  <a:pt x="0" y="270588"/>
                </a:lnTo>
                <a:lnTo>
                  <a:pt x="27991" y="419877"/>
                </a:lnTo>
                <a:lnTo>
                  <a:pt x="83975" y="466531"/>
                </a:lnTo>
                <a:lnTo>
                  <a:pt x="130628" y="494522"/>
                </a:lnTo>
              </a:path>
            </a:pathLst>
          </a:custGeom>
          <a:noFill/>
          <a:ln>
            <a:solidFill>
              <a:srgbClr val="FF0000"/>
            </a:solidFill>
            <a:tailEnd type="arrow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58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2 3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3&gt;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3 2</a:t>
            </a: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>
            <a:off x="177282" y="1916832"/>
            <a:ext cx="130628" cy="494522"/>
          </a:xfrm>
          <a:custGeom>
            <a:avLst/>
            <a:gdLst>
              <a:gd name="connsiteX0" fmla="*/ 130628 w 130628"/>
              <a:gd name="connsiteY0" fmla="*/ 0 h 494522"/>
              <a:gd name="connsiteX1" fmla="*/ 46653 w 130628"/>
              <a:gd name="connsiteY1" fmla="*/ 37322 h 494522"/>
              <a:gd name="connsiteX2" fmla="*/ 0 w 130628"/>
              <a:gd name="connsiteY2" fmla="*/ 158620 h 494522"/>
              <a:gd name="connsiteX3" fmla="*/ 0 w 130628"/>
              <a:gd name="connsiteY3" fmla="*/ 270588 h 494522"/>
              <a:gd name="connsiteX4" fmla="*/ 27991 w 130628"/>
              <a:gd name="connsiteY4" fmla="*/ 419877 h 494522"/>
              <a:gd name="connsiteX5" fmla="*/ 83975 w 130628"/>
              <a:gd name="connsiteY5" fmla="*/ 466531 h 494522"/>
              <a:gd name="connsiteX6" fmla="*/ 130628 w 130628"/>
              <a:gd name="connsiteY6" fmla="*/ 494522 h 49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628" h="494522">
                <a:moveTo>
                  <a:pt x="130628" y="0"/>
                </a:moveTo>
                <a:lnTo>
                  <a:pt x="46653" y="37322"/>
                </a:lnTo>
                <a:lnTo>
                  <a:pt x="0" y="158620"/>
                </a:lnTo>
                <a:lnTo>
                  <a:pt x="0" y="270588"/>
                </a:lnTo>
                <a:lnTo>
                  <a:pt x="27991" y="419877"/>
                </a:lnTo>
                <a:lnTo>
                  <a:pt x="83975" y="466531"/>
                </a:lnTo>
                <a:lnTo>
                  <a:pt x="130628" y="494522"/>
                </a:lnTo>
              </a:path>
            </a:pathLst>
          </a:custGeom>
          <a:noFill/>
          <a:ln>
            <a:solidFill>
              <a:srgbClr val="FF0000"/>
            </a:solidFill>
            <a:headEnd type="arrow" w="lg" len="med"/>
            <a:tailEnd type="non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10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2 3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3&gt;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3 2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2 1</a:t>
            </a: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>
            <a:off x="177282" y="1459431"/>
            <a:ext cx="130628" cy="494522"/>
          </a:xfrm>
          <a:custGeom>
            <a:avLst/>
            <a:gdLst>
              <a:gd name="connsiteX0" fmla="*/ 130628 w 130628"/>
              <a:gd name="connsiteY0" fmla="*/ 0 h 494522"/>
              <a:gd name="connsiteX1" fmla="*/ 46653 w 130628"/>
              <a:gd name="connsiteY1" fmla="*/ 37322 h 494522"/>
              <a:gd name="connsiteX2" fmla="*/ 0 w 130628"/>
              <a:gd name="connsiteY2" fmla="*/ 158620 h 494522"/>
              <a:gd name="connsiteX3" fmla="*/ 0 w 130628"/>
              <a:gd name="connsiteY3" fmla="*/ 270588 h 494522"/>
              <a:gd name="connsiteX4" fmla="*/ 27991 w 130628"/>
              <a:gd name="connsiteY4" fmla="*/ 419877 h 494522"/>
              <a:gd name="connsiteX5" fmla="*/ 83975 w 130628"/>
              <a:gd name="connsiteY5" fmla="*/ 466531 h 494522"/>
              <a:gd name="connsiteX6" fmla="*/ 130628 w 130628"/>
              <a:gd name="connsiteY6" fmla="*/ 494522 h 49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628" h="494522">
                <a:moveTo>
                  <a:pt x="130628" y="0"/>
                </a:moveTo>
                <a:lnTo>
                  <a:pt x="46653" y="37322"/>
                </a:lnTo>
                <a:lnTo>
                  <a:pt x="0" y="158620"/>
                </a:lnTo>
                <a:lnTo>
                  <a:pt x="0" y="270588"/>
                </a:lnTo>
                <a:lnTo>
                  <a:pt x="27991" y="419877"/>
                </a:lnTo>
                <a:lnTo>
                  <a:pt x="83975" y="466531"/>
                </a:lnTo>
                <a:lnTo>
                  <a:pt x="130628" y="494522"/>
                </a:lnTo>
              </a:path>
            </a:pathLst>
          </a:custGeom>
          <a:noFill/>
          <a:ln>
            <a:solidFill>
              <a:srgbClr val="FF0000"/>
            </a:solidFill>
            <a:headEnd type="arrow" w="lg" len="med"/>
            <a:tailEnd type="non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61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6" name="TextBox 21"/>
          <p:cNvSpPr txBox="1">
            <a:spLocks noChangeArrowheads="1"/>
          </p:cNvSpPr>
          <p:nvPr/>
        </p:nvSpPr>
        <p:spPr bwMode="auto">
          <a:xfrm>
            <a:off x="849660" y="5302949"/>
            <a:ext cx="48744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i="1" dirty="0">
                <a:solidFill>
                  <a:srgbClr val="F37D00"/>
                </a:solidFill>
              </a:rPr>
              <a:t>O sistema </a:t>
            </a:r>
            <a:r>
              <a:rPr lang="pt-BR" i="1" dirty="0" smtClean="0">
                <a:solidFill>
                  <a:srgbClr val="F37D00"/>
                </a:solidFill>
              </a:rPr>
              <a:t>mais </a:t>
            </a:r>
            <a:r>
              <a:rPr lang="pt-BR" i="1" dirty="0">
                <a:solidFill>
                  <a:srgbClr val="F37D00"/>
                </a:solidFill>
              </a:rPr>
              <a:t>antigo está em operação contínua desde 1998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 bwMode="auto">
          <a:xfrm>
            <a:off x="1211833" y="1196752"/>
            <a:ext cx="35041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7" tIns="44451" rIns="90487" bIns="44451"/>
          <a:lstStyle/>
          <a:p>
            <a:pPr eaLnBrk="0" hangingPunct="0">
              <a:lnSpc>
                <a:spcPct val="135000"/>
              </a:lnSpc>
              <a:spcBef>
                <a:spcPct val="20000"/>
              </a:spcBef>
              <a:defRPr/>
            </a:pPr>
            <a:r>
              <a:rPr lang="pt-PT" kern="0" dirty="0" smtClean="0"/>
              <a:t>Metro de Londres</a:t>
            </a:r>
            <a:endParaRPr lang="pt-PT" kern="0" dirty="0"/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1211833" y="1988840"/>
            <a:ext cx="35041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7" tIns="44451" rIns="90487" bIns="44451"/>
          <a:lstStyle/>
          <a:p>
            <a:pPr eaLnBrk="0" hangingPunct="0">
              <a:lnSpc>
                <a:spcPct val="135000"/>
              </a:lnSpc>
              <a:spcBef>
                <a:spcPct val="20000"/>
              </a:spcBef>
              <a:defRPr/>
            </a:pPr>
            <a:r>
              <a:rPr lang="pt-PT" kern="0" dirty="0" smtClean="0"/>
              <a:t>Metro de Lisboa</a:t>
            </a:r>
            <a:endParaRPr lang="pt-PT" kern="0" dirty="0"/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 bwMode="auto">
          <a:xfrm>
            <a:off x="1211833" y="2708920"/>
            <a:ext cx="350418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7" tIns="44451" rIns="90487" bIns="44451"/>
          <a:lstStyle/>
          <a:p>
            <a:pPr eaLnBrk="0" hangingPunct="0">
              <a:spcBef>
                <a:spcPts val="0"/>
              </a:spcBef>
              <a:defRPr/>
            </a:pPr>
            <a:r>
              <a:rPr lang="pt-PT" kern="0" dirty="0" smtClean="0"/>
              <a:t>Comboios Suburbanos</a:t>
            </a:r>
          </a:p>
          <a:p>
            <a:pPr eaLnBrk="0" hangingPunct="0">
              <a:spcBef>
                <a:spcPts val="0"/>
              </a:spcBef>
              <a:defRPr/>
            </a:pPr>
            <a:r>
              <a:rPr lang="pt-PT" kern="0" dirty="0" smtClean="0"/>
              <a:t>de Copenhaga</a:t>
            </a:r>
            <a:endParaRPr lang="pt-PT" kern="0" dirty="0"/>
          </a:p>
        </p:txBody>
      </p:sp>
      <p:sp>
        <p:nvSpPr>
          <p:cNvPr id="34" name="Rectangle 1026"/>
          <p:cNvSpPr txBox="1">
            <a:spLocks noChangeArrowheads="1"/>
          </p:cNvSpPr>
          <p:nvPr/>
        </p:nvSpPr>
        <p:spPr>
          <a:xfrm>
            <a:off x="154379" y="-46227"/>
            <a:ext cx="5941219" cy="917972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PT" sz="2800" b="1" dirty="0" smtClean="0">
                <a:solidFill>
                  <a:srgbClr val="F37D00"/>
                </a:solidFill>
              </a:rPr>
              <a:t>Os nossos Clientes</a:t>
            </a:r>
            <a:endParaRPr lang="pt-PT" sz="2800" b="1" dirty="0">
              <a:solidFill>
                <a:srgbClr val="F37D00"/>
              </a:solidFill>
            </a:endParaRPr>
          </a:p>
        </p:txBody>
      </p:sp>
      <p:pic>
        <p:nvPicPr>
          <p:cNvPr id="33" name="Picture 12" descr="ns new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9852" y="2708057"/>
            <a:ext cx="755651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2" descr="\\archive\Documentation\corporation-image\Clients-logos\vr\vr-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9533" y="3453178"/>
            <a:ext cx="684213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Rectangle 2"/>
          <p:cNvSpPr txBox="1">
            <a:spLocks noChangeArrowheads="1"/>
          </p:cNvSpPr>
          <p:nvPr/>
        </p:nvSpPr>
        <p:spPr bwMode="auto">
          <a:xfrm>
            <a:off x="5472340" y="2708920"/>
            <a:ext cx="35041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7" tIns="44451" rIns="90487" bIns="44451"/>
          <a:lstStyle/>
          <a:p>
            <a:pPr eaLnBrk="0" hangingPunct="0">
              <a:lnSpc>
                <a:spcPct val="135000"/>
              </a:lnSpc>
              <a:spcBef>
                <a:spcPct val="20000"/>
              </a:spcBef>
              <a:defRPr/>
            </a:pPr>
            <a:r>
              <a:rPr lang="pt-PT" kern="0" dirty="0" smtClean="0">
                <a:latin typeface="Arial" charset="0"/>
              </a:rPr>
              <a:t>Caminhos-de-Ferro da Holanda</a:t>
            </a:r>
            <a:endParaRPr lang="pt-PT" kern="0" dirty="0">
              <a:latin typeface="Arial" charset="0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auto">
          <a:xfrm>
            <a:off x="5460308" y="3356992"/>
            <a:ext cx="35041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7" tIns="44451" rIns="90487" bIns="44451"/>
          <a:lstStyle/>
          <a:p>
            <a:pPr eaLnBrk="0" hangingPunct="0">
              <a:lnSpc>
                <a:spcPct val="135000"/>
              </a:lnSpc>
              <a:spcBef>
                <a:spcPct val="20000"/>
              </a:spcBef>
              <a:defRPr/>
            </a:pPr>
            <a:r>
              <a:rPr lang="pt-PT" kern="0" dirty="0" smtClean="0">
                <a:latin typeface="Arial" charset="0"/>
              </a:rPr>
              <a:t>Caminhos-de-Ferro da Finlândia</a:t>
            </a:r>
            <a:endParaRPr lang="pt-PT" kern="0" dirty="0">
              <a:latin typeface="Arial" charset="0"/>
            </a:endParaRP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5460308" y="4005064"/>
            <a:ext cx="35041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7" tIns="44451" rIns="90487" bIns="44451"/>
          <a:lstStyle/>
          <a:p>
            <a:pPr eaLnBrk="0" hangingPunct="0">
              <a:lnSpc>
                <a:spcPct val="135000"/>
              </a:lnSpc>
              <a:spcBef>
                <a:spcPct val="20000"/>
              </a:spcBef>
              <a:defRPr/>
            </a:pPr>
            <a:r>
              <a:rPr lang="pt-PT" kern="0" dirty="0" smtClean="0">
                <a:latin typeface="Arial" charset="0"/>
              </a:rPr>
              <a:t>Caminhos-de-Ferro da Noruega</a:t>
            </a:r>
            <a:endParaRPr lang="pt-PT" kern="0" dirty="0">
              <a:latin typeface="Arial" charset="0"/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5460308" y="1988840"/>
            <a:ext cx="35041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7" tIns="44451" rIns="90487" bIns="44451"/>
          <a:lstStyle/>
          <a:p>
            <a:pPr eaLnBrk="0" hangingPunct="0">
              <a:lnSpc>
                <a:spcPct val="135000"/>
              </a:lnSpc>
              <a:spcBef>
                <a:spcPct val="20000"/>
              </a:spcBef>
              <a:defRPr/>
            </a:pPr>
            <a:r>
              <a:rPr lang="pt-PT" sz="1700" kern="0" dirty="0" smtClean="0">
                <a:latin typeface="Arial" charset="0"/>
              </a:rPr>
              <a:t>Caminhos-de-Ferro da Dinamarca</a:t>
            </a:r>
            <a:endParaRPr lang="pt-PT" sz="1700" kern="0" dirty="0">
              <a:latin typeface="Arial" charset="0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5453214" y="4708900"/>
            <a:ext cx="3799307" cy="380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7" tIns="44451" rIns="90487" bIns="44451"/>
          <a:lstStyle/>
          <a:p>
            <a:pPr eaLnBrk="0" hangingPunct="0">
              <a:spcBef>
                <a:spcPts val="0"/>
              </a:spcBef>
              <a:defRPr/>
            </a:pPr>
            <a:r>
              <a:rPr lang="pt-PT" kern="0" dirty="0" smtClean="0"/>
              <a:t>C. </a:t>
            </a:r>
            <a:r>
              <a:rPr lang="pt-PT" kern="0" smtClean="0"/>
              <a:t>Ferro Ibéricos </a:t>
            </a:r>
            <a:r>
              <a:rPr lang="pt-PT" sz="1400" kern="0" dirty="0" smtClean="0"/>
              <a:t>(mercadorias)</a:t>
            </a:r>
            <a:endParaRPr lang="pt-PT" kern="0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992" y="2002540"/>
            <a:ext cx="521967" cy="465916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851" y="1282567"/>
            <a:ext cx="780968" cy="337537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 bwMode="auto">
          <a:xfrm>
            <a:off x="5460308" y="1160656"/>
            <a:ext cx="35041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7" tIns="44451" rIns="90487" bIns="44451"/>
          <a:lstStyle/>
          <a:p>
            <a:pPr eaLnBrk="0" hangingPunct="0">
              <a:lnSpc>
                <a:spcPct val="135000"/>
              </a:lnSpc>
              <a:spcBef>
                <a:spcPct val="20000"/>
              </a:spcBef>
              <a:defRPr/>
            </a:pPr>
            <a:r>
              <a:rPr lang="pt-PT" kern="0" dirty="0" smtClean="0">
                <a:latin typeface="Arial" charset="0"/>
              </a:rPr>
              <a:t>Caminhos-de-Ferro do Canadá</a:t>
            </a:r>
            <a:endParaRPr lang="pt-PT" kern="0" dirty="0">
              <a:latin typeface="Arial" charset="0"/>
            </a:endParaRPr>
          </a:p>
        </p:txBody>
      </p:sp>
      <p:pic>
        <p:nvPicPr>
          <p:cNvPr id="45" name="Picture 2" descr="http://archive/siscog-tech-doc-archive/corporation-image/Clients-logos/nsb/A_NSB_RGB_POS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885025"/>
            <a:ext cx="864000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lullog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337" y="1233328"/>
            <a:ext cx="5762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237" y="2004729"/>
            <a:ext cx="360363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33" y="2819069"/>
            <a:ext cx="521967" cy="465916"/>
          </a:xfrm>
          <a:prstGeom prst="rect">
            <a:avLst/>
          </a:prstGeom>
        </p:spPr>
      </p:pic>
      <p:pic>
        <p:nvPicPr>
          <p:cNvPr id="25" name="Picture 4" descr="http://www.fgc.cat/media/img/menu/fgcmenulogo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00" y="3717032"/>
            <a:ext cx="684000" cy="28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1178915" y="3573016"/>
            <a:ext cx="296103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7" tIns="44451" rIns="90487" bIns="44451"/>
          <a:lstStyle/>
          <a:p>
            <a:pPr eaLnBrk="0" hangingPunct="0">
              <a:spcBef>
                <a:spcPts val="0"/>
              </a:spcBef>
              <a:defRPr/>
            </a:pPr>
            <a:r>
              <a:rPr lang="pt-PT" kern="0" dirty="0" smtClean="0"/>
              <a:t>Comboios Suburbanos da</a:t>
            </a:r>
          </a:p>
          <a:p>
            <a:pPr eaLnBrk="0" hangingPunct="0">
              <a:spcBef>
                <a:spcPts val="0"/>
              </a:spcBef>
              <a:defRPr/>
            </a:pPr>
            <a:r>
              <a:rPr lang="pt-PT" kern="0" dirty="0" smtClean="0"/>
              <a:t>Catalunha</a:t>
            </a:r>
            <a:endParaRPr lang="pt-PT" sz="1400" kern="0" dirty="0"/>
          </a:p>
          <a:p>
            <a:pPr eaLnBrk="0" hangingPunct="0">
              <a:spcBef>
                <a:spcPts val="0"/>
              </a:spcBef>
              <a:defRPr/>
            </a:pPr>
            <a:endParaRPr lang="pt-PT" kern="0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690801"/>
            <a:ext cx="990103" cy="4663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2 3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3&gt;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3 2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2 1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4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4&gt;</a:t>
            </a: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/>
          <p:nvPr/>
        </p:nvSpPr>
        <p:spPr>
          <a:xfrm>
            <a:off x="569167" y="1446245"/>
            <a:ext cx="298580" cy="382555"/>
          </a:xfrm>
          <a:custGeom>
            <a:avLst/>
            <a:gdLst>
              <a:gd name="connsiteX0" fmla="*/ 0 w 298580"/>
              <a:gd name="connsiteY0" fmla="*/ 0 h 382555"/>
              <a:gd name="connsiteX1" fmla="*/ 121298 w 298580"/>
              <a:gd name="connsiteY1" fmla="*/ 27992 h 382555"/>
              <a:gd name="connsiteX2" fmla="*/ 223935 w 298580"/>
              <a:gd name="connsiteY2" fmla="*/ 102637 h 382555"/>
              <a:gd name="connsiteX3" fmla="*/ 261257 w 298580"/>
              <a:gd name="connsiteY3" fmla="*/ 177282 h 382555"/>
              <a:gd name="connsiteX4" fmla="*/ 289249 w 298580"/>
              <a:gd name="connsiteY4" fmla="*/ 251926 h 382555"/>
              <a:gd name="connsiteX5" fmla="*/ 289249 w 298580"/>
              <a:gd name="connsiteY5" fmla="*/ 307910 h 382555"/>
              <a:gd name="connsiteX6" fmla="*/ 298580 w 298580"/>
              <a:gd name="connsiteY6" fmla="*/ 382555 h 38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8580" h="382555">
                <a:moveTo>
                  <a:pt x="0" y="0"/>
                </a:moveTo>
                <a:lnTo>
                  <a:pt x="121298" y="27992"/>
                </a:lnTo>
                <a:lnTo>
                  <a:pt x="223935" y="102637"/>
                </a:lnTo>
                <a:lnTo>
                  <a:pt x="261257" y="177282"/>
                </a:lnTo>
                <a:lnTo>
                  <a:pt x="289249" y="251926"/>
                </a:lnTo>
                <a:lnTo>
                  <a:pt x="289249" y="307910"/>
                </a:lnTo>
                <a:lnTo>
                  <a:pt x="298580" y="382555"/>
                </a:lnTo>
              </a:path>
            </a:pathLst>
          </a:custGeom>
          <a:noFill/>
          <a:ln>
            <a:solidFill>
              <a:srgbClr val="FF0000"/>
            </a:solidFill>
            <a:tailEnd type="arrow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563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2 3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3&gt;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3 2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2 1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4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4&gt;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5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5&gt;</a:t>
            </a: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/>
          <p:nvPr/>
        </p:nvSpPr>
        <p:spPr>
          <a:xfrm>
            <a:off x="979714" y="1922106"/>
            <a:ext cx="102637" cy="466531"/>
          </a:xfrm>
          <a:custGeom>
            <a:avLst/>
            <a:gdLst>
              <a:gd name="connsiteX0" fmla="*/ 0 w 102637"/>
              <a:gd name="connsiteY0" fmla="*/ 0 h 466531"/>
              <a:gd name="connsiteX1" fmla="*/ 83976 w 102637"/>
              <a:gd name="connsiteY1" fmla="*/ 74645 h 466531"/>
              <a:gd name="connsiteX2" fmla="*/ 102637 w 102637"/>
              <a:gd name="connsiteY2" fmla="*/ 233265 h 466531"/>
              <a:gd name="connsiteX3" fmla="*/ 83976 w 102637"/>
              <a:gd name="connsiteY3" fmla="*/ 373225 h 466531"/>
              <a:gd name="connsiteX4" fmla="*/ 9331 w 102637"/>
              <a:gd name="connsiteY4" fmla="*/ 466531 h 466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37" h="466531">
                <a:moveTo>
                  <a:pt x="0" y="0"/>
                </a:moveTo>
                <a:lnTo>
                  <a:pt x="83976" y="74645"/>
                </a:lnTo>
                <a:lnTo>
                  <a:pt x="102637" y="233265"/>
                </a:lnTo>
                <a:lnTo>
                  <a:pt x="83976" y="373225"/>
                </a:lnTo>
                <a:lnTo>
                  <a:pt x="9331" y="466531"/>
                </a:lnTo>
              </a:path>
            </a:pathLst>
          </a:custGeom>
          <a:noFill/>
          <a:ln>
            <a:solidFill>
              <a:srgbClr val="FF0000"/>
            </a:solidFill>
            <a:tailEnd type="arrow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58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2 3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3&gt;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3 2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2 1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4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4&gt;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5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5&gt;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5 4</a:t>
            </a: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>
            <a:off x="979714" y="1922106"/>
            <a:ext cx="102637" cy="466531"/>
          </a:xfrm>
          <a:custGeom>
            <a:avLst/>
            <a:gdLst>
              <a:gd name="connsiteX0" fmla="*/ 0 w 102637"/>
              <a:gd name="connsiteY0" fmla="*/ 0 h 466531"/>
              <a:gd name="connsiteX1" fmla="*/ 83976 w 102637"/>
              <a:gd name="connsiteY1" fmla="*/ 74645 h 466531"/>
              <a:gd name="connsiteX2" fmla="*/ 102637 w 102637"/>
              <a:gd name="connsiteY2" fmla="*/ 233265 h 466531"/>
              <a:gd name="connsiteX3" fmla="*/ 83976 w 102637"/>
              <a:gd name="connsiteY3" fmla="*/ 373225 h 466531"/>
              <a:gd name="connsiteX4" fmla="*/ 9331 w 102637"/>
              <a:gd name="connsiteY4" fmla="*/ 466531 h 466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37" h="466531">
                <a:moveTo>
                  <a:pt x="0" y="0"/>
                </a:moveTo>
                <a:lnTo>
                  <a:pt x="83976" y="74645"/>
                </a:lnTo>
                <a:lnTo>
                  <a:pt x="102637" y="233265"/>
                </a:lnTo>
                <a:lnTo>
                  <a:pt x="83976" y="373225"/>
                </a:lnTo>
                <a:lnTo>
                  <a:pt x="9331" y="466531"/>
                </a:lnTo>
              </a:path>
            </a:pathLst>
          </a:custGeom>
          <a:noFill/>
          <a:ln>
            <a:solidFill>
              <a:srgbClr val="FF0000"/>
            </a:solidFill>
            <a:headEnd type="arrow" w="lg" len="med"/>
            <a:tailEnd type="non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86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2 3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3&gt;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3 2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2 1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4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4&gt;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5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5&gt;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5 4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6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6&gt;</a:t>
            </a: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>
            <a:off x="971600" y="1966325"/>
            <a:ext cx="298580" cy="382555"/>
          </a:xfrm>
          <a:custGeom>
            <a:avLst/>
            <a:gdLst>
              <a:gd name="connsiteX0" fmla="*/ 0 w 298580"/>
              <a:gd name="connsiteY0" fmla="*/ 0 h 382555"/>
              <a:gd name="connsiteX1" fmla="*/ 121298 w 298580"/>
              <a:gd name="connsiteY1" fmla="*/ 27992 h 382555"/>
              <a:gd name="connsiteX2" fmla="*/ 223935 w 298580"/>
              <a:gd name="connsiteY2" fmla="*/ 102637 h 382555"/>
              <a:gd name="connsiteX3" fmla="*/ 261257 w 298580"/>
              <a:gd name="connsiteY3" fmla="*/ 177282 h 382555"/>
              <a:gd name="connsiteX4" fmla="*/ 289249 w 298580"/>
              <a:gd name="connsiteY4" fmla="*/ 251926 h 382555"/>
              <a:gd name="connsiteX5" fmla="*/ 289249 w 298580"/>
              <a:gd name="connsiteY5" fmla="*/ 307910 h 382555"/>
              <a:gd name="connsiteX6" fmla="*/ 298580 w 298580"/>
              <a:gd name="connsiteY6" fmla="*/ 382555 h 38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8580" h="382555">
                <a:moveTo>
                  <a:pt x="0" y="0"/>
                </a:moveTo>
                <a:lnTo>
                  <a:pt x="121298" y="27992"/>
                </a:lnTo>
                <a:lnTo>
                  <a:pt x="223935" y="102637"/>
                </a:lnTo>
                <a:lnTo>
                  <a:pt x="261257" y="177282"/>
                </a:lnTo>
                <a:lnTo>
                  <a:pt x="289249" y="251926"/>
                </a:lnTo>
                <a:lnTo>
                  <a:pt x="289249" y="307910"/>
                </a:lnTo>
                <a:lnTo>
                  <a:pt x="298580" y="382555"/>
                </a:lnTo>
              </a:path>
            </a:pathLst>
          </a:custGeom>
          <a:noFill/>
          <a:ln>
            <a:solidFill>
              <a:srgbClr val="FF0000"/>
            </a:solidFill>
            <a:tailEnd type="arrow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29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2 3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3&gt;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3 2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2 1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4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4&gt;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5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5&gt;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5 4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6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6&gt;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6 7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7&gt;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>
            <a:off x="1373019" y="2458413"/>
            <a:ext cx="102637" cy="466531"/>
          </a:xfrm>
          <a:custGeom>
            <a:avLst/>
            <a:gdLst>
              <a:gd name="connsiteX0" fmla="*/ 0 w 102637"/>
              <a:gd name="connsiteY0" fmla="*/ 0 h 466531"/>
              <a:gd name="connsiteX1" fmla="*/ 83976 w 102637"/>
              <a:gd name="connsiteY1" fmla="*/ 74645 h 466531"/>
              <a:gd name="connsiteX2" fmla="*/ 102637 w 102637"/>
              <a:gd name="connsiteY2" fmla="*/ 233265 h 466531"/>
              <a:gd name="connsiteX3" fmla="*/ 83976 w 102637"/>
              <a:gd name="connsiteY3" fmla="*/ 373225 h 466531"/>
              <a:gd name="connsiteX4" fmla="*/ 9331 w 102637"/>
              <a:gd name="connsiteY4" fmla="*/ 466531 h 466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37" h="466531">
                <a:moveTo>
                  <a:pt x="0" y="0"/>
                </a:moveTo>
                <a:lnTo>
                  <a:pt x="83976" y="74645"/>
                </a:lnTo>
                <a:lnTo>
                  <a:pt x="102637" y="233265"/>
                </a:lnTo>
                <a:lnTo>
                  <a:pt x="83976" y="373225"/>
                </a:lnTo>
                <a:lnTo>
                  <a:pt x="9331" y="466531"/>
                </a:lnTo>
              </a:path>
            </a:pathLst>
          </a:custGeom>
          <a:noFill/>
          <a:ln>
            <a:solidFill>
              <a:srgbClr val="FF0000"/>
            </a:solidFill>
            <a:tailEnd type="arrow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958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2 3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3&gt;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3 2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2 1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4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4&gt;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5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5&gt;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5 4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6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6&gt;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6 7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7&gt;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7 6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>
            <a:off x="1373019" y="2458413"/>
            <a:ext cx="102637" cy="466531"/>
          </a:xfrm>
          <a:custGeom>
            <a:avLst/>
            <a:gdLst>
              <a:gd name="connsiteX0" fmla="*/ 0 w 102637"/>
              <a:gd name="connsiteY0" fmla="*/ 0 h 466531"/>
              <a:gd name="connsiteX1" fmla="*/ 83976 w 102637"/>
              <a:gd name="connsiteY1" fmla="*/ 74645 h 466531"/>
              <a:gd name="connsiteX2" fmla="*/ 102637 w 102637"/>
              <a:gd name="connsiteY2" fmla="*/ 233265 h 466531"/>
              <a:gd name="connsiteX3" fmla="*/ 83976 w 102637"/>
              <a:gd name="connsiteY3" fmla="*/ 373225 h 466531"/>
              <a:gd name="connsiteX4" fmla="*/ 9331 w 102637"/>
              <a:gd name="connsiteY4" fmla="*/ 466531 h 466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37" h="466531">
                <a:moveTo>
                  <a:pt x="0" y="0"/>
                </a:moveTo>
                <a:lnTo>
                  <a:pt x="83976" y="74645"/>
                </a:lnTo>
                <a:lnTo>
                  <a:pt x="102637" y="233265"/>
                </a:lnTo>
                <a:lnTo>
                  <a:pt x="83976" y="373225"/>
                </a:lnTo>
                <a:lnTo>
                  <a:pt x="9331" y="466531"/>
                </a:lnTo>
              </a:path>
            </a:pathLst>
          </a:custGeom>
          <a:noFill/>
          <a:ln>
            <a:solidFill>
              <a:srgbClr val="FF0000"/>
            </a:solidFill>
            <a:headEnd type="arrow" w="lg" len="med"/>
            <a:tailEnd type="non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413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2 3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3&gt;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3 2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2 1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4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4&gt;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5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5&gt;</a:t>
            </a: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5 4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6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6&gt;</a:t>
            </a: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6 7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7&gt;</a:t>
            </a: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7 6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6 4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/>
          <p:cNvSpPr/>
          <p:nvPr/>
        </p:nvSpPr>
        <p:spPr>
          <a:xfrm>
            <a:off x="971600" y="1966325"/>
            <a:ext cx="298580" cy="382555"/>
          </a:xfrm>
          <a:custGeom>
            <a:avLst/>
            <a:gdLst>
              <a:gd name="connsiteX0" fmla="*/ 0 w 298580"/>
              <a:gd name="connsiteY0" fmla="*/ 0 h 382555"/>
              <a:gd name="connsiteX1" fmla="*/ 121298 w 298580"/>
              <a:gd name="connsiteY1" fmla="*/ 27992 h 382555"/>
              <a:gd name="connsiteX2" fmla="*/ 223935 w 298580"/>
              <a:gd name="connsiteY2" fmla="*/ 102637 h 382555"/>
              <a:gd name="connsiteX3" fmla="*/ 261257 w 298580"/>
              <a:gd name="connsiteY3" fmla="*/ 177282 h 382555"/>
              <a:gd name="connsiteX4" fmla="*/ 289249 w 298580"/>
              <a:gd name="connsiteY4" fmla="*/ 251926 h 382555"/>
              <a:gd name="connsiteX5" fmla="*/ 289249 w 298580"/>
              <a:gd name="connsiteY5" fmla="*/ 307910 h 382555"/>
              <a:gd name="connsiteX6" fmla="*/ 298580 w 298580"/>
              <a:gd name="connsiteY6" fmla="*/ 382555 h 38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8580" h="382555">
                <a:moveTo>
                  <a:pt x="0" y="0"/>
                </a:moveTo>
                <a:lnTo>
                  <a:pt x="121298" y="27992"/>
                </a:lnTo>
                <a:lnTo>
                  <a:pt x="223935" y="102637"/>
                </a:lnTo>
                <a:lnTo>
                  <a:pt x="261257" y="177282"/>
                </a:lnTo>
                <a:lnTo>
                  <a:pt x="289249" y="251926"/>
                </a:lnTo>
                <a:lnTo>
                  <a:pt x="289249" y="307910"/>
                </a:lnTo>
                <a:lnTo>
                  <a:pt x="298580" y="382555"/>
                </a:lnTo>
              </a:path>
            </a:pathLst>
          </a:custGeom>
          <a:noFill/>
          <a:ln>
            <a:solidFill>
              <a:srgbClr val="FF0000"/>
            </a:solidFill>
            <a:headEnd type="arrow" w="lg" len="med"/>
            <a:tailEnd type="non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315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2 3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3&gt;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3 2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2 1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4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4&gt;</a:t>
            </a: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5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5&gt;</a:t>
            </a: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5 4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6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6&gt;</a:t>
            </a: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6 7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7&gt;</a:t>
            </a: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7 6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6 4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4 1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/>
          <p:cNvSpPr/>
          <p:nvPr/>
        </p:nvSpPr>
        <p:spPr>
          <a:xfrm>
            <a:off x="552238" y="1434352"/>
            <a:ext cx="298580" cy="382555"/>
          </a:xfrm>
          <a:custGeom>
            <a:avLst/>
            <a:gdLst>
              <a:gd name="connsiteX0" fmla="*/ 0 w 298580"/>
              <a:gd name="connsiteY0" fmla="*/ 0 h 382555"/>
              <a:gd name="connsiteX1" fmla="*/ 121298 w 298580"/>
              <a:gd name="connsiteY1" fmla="*/ 27992 h 382555"/>
              <a:gd name="connsiteX2" fmla="*/ 223935 w 298580"/>
              <a:gd name="connsiteY2" fmla="*/ 102637 h 382555"/>
              <a:gd name="connsiteX3" fmla="*/ 261257 w 298580"/>
              <a:gd name="connsiteY3" fmla="*/ 177282 h 382555"/>
              <a:gd name="connsiteX4" fmla="*/ 289249 w 298580"/>
              <a:gd name="connsiteY4" fmla="*/ 251926 h 382555"/>
              <a:gd name="connsiteX5" fmla="*/ 289249 w 298580"/>
              <a:gd name="connsiteY5" fmla="*/ 307910 h 382555"/>
              <a:gd name="connsiteX6" fmla="*/ 298580 w 298580"/>
              <a:gd name="connsiteY6" fmla="*/ 382555 h 38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8580" h="382555">
                <a:moveTo>
                  <a:pt x="0" y="0"/>
                </a:moveTo>
                <a:lnTo>
                  <a:pt x="121298" y="27992"/>
                </a:lnTo>
                <a:lnTo>
                  <a:pt x="223935" y="102637"/>
                </a:lnTo>
                <a:lnTo>
                  <a:pt x="261257" y="177282"/>
                </a:lnTo>
                <a:lnTo>
                  <a:pt x="289249" y="251926"/>
                </a:lnTo>
                <a:lnTo>
                  <a:pt x="289249" y="307910"/>
                </a:lnTo>
                <a:lnTo>
                  <a:pt x="298580" y="382555"/>
                </a:lnTo>
              </a:path>
            </a:pathLst>
          </a:custGeom>
          <a:noFill/>
          <a:ln>
            <a:solidFill>
              <a:srgbClr val="FF0000"/>
            </a:solidFill>
            <a:headEnd type="arrow" w="lg" len="med"/>
            <a:tailEnd type="non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smtClean="0"/>
              <a:t>Trace</a:t>
            </a:r>
            <a:r>
              <a:rPr lang="pt-PT" dirty="0" smtClean="0"/>
              <a:t> </a:t>
            </a:r>
            <a:r>
              <a:rPr lang="pt-PT" dirty="0"/>
              <a:t>de uma corrida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7690" y="908054"/>
            <a:ext cx="7055338" cy="475297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2 &lt;</a:t>
            </a:r>
            <a:r>
              <a:rPr lang="en-GB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 &lt;CT de 2&gt;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2 3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3&gt;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3 2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2 1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1 4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4&gt;</a:t>
            </a: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5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5&gt;</a:t>
            </a: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5 4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4 6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6&gt;</a:t>
            </a: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6 7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características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&lt;CT de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7&gt;</a:t>
            </a: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7 6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6 4</a:t>
            </a:r>
          </a:p>
          <a:p>
            <a:pPr marL="0" indent="0">
              <a:buNone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4 1</a:t>
            </a: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23528" y="134076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23528" y="180884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23528" y="2312904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>
            <a:stCxn id="4" idx="4"/>
            <a:endCxn id="5" idx="0"/>
          </p:cNvCxnSpPr>
          <p:nvPr/>
        </p:nvCxnSpPr>
        <p:spPr>
          <a:xfrm>
            <a:off x="449528" y="1592768"/>
            <a:ext cx="0" cy="216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9528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 rot="16200000" flipH="1">
            <a:off x="521528" y="1556800"/>
            <a:ext cx="288000" cy="432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19600" y="1819471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19600" y="2315639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5672" y="2321147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15672" y="2780928"/>
            <a:ext cx="252000" cy="2520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>
                <a:solidFill>
                  <a:schemeClr val="tx1"/>
                </a:solidFill>
              </a:rPr>
              <a:t>7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 rot="16200000" flipH="1">
            <a:off x="897607" y="2078888"/>
            <a:ext cx="288000" cy="396000"/>
          </a:xfrm>
          <a:prstGeom prst="curvedConnector3">
            <a:avLst>
              <a:gd name="adj1" fmla="val 231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41037" y="2050169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43610" y="2547590"/>
            <a:ext cx="0" cy="25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/>
          <p:nvPr/>
        </p:nvSpPr>
        <p:spPr>
          <a:xfrm>
            <a:off x="606490" y="1706087"/>
            <a:ext cx="1156996" cy="1606280"/>
          </a:xfrm>
          <a:custGeom>
            <a:avLst/>
            <a:gdLst>
              <a:gd name="connsiteX0" fmla="*/ 513183 w 1156996"/>
              <a:gd name="connsiteY0" fmla="*/ 38737 h 1606280"/>
              <a:gd name="connsiteX1" fmla="*/ 457200 w 1156996"/>
              <a:gd name="connsiteY1" fmla="*/ 10746 h 1606280"/>
              <a:gd name="connsiteX2" fmla="*/ 233265 w 1156996"/>
              <a:gd name="connsiteY2" fmla="*/ 10746 h 1606280"/>
              <a:gd name="connsiteX3" fmla="*/ 177281 w 1156996"/>
              <a:gd name="connsiteY3" fmla="*/ 29407 h 1606280"/>
              <a:gd name="connsiteX4" fmla="*/ 149290 w 1156996"/>
              <a:gd name="connsiteY4" fmla="*/ 38737 h 1606280"/>
              <a:gd name="connsiteX5" fmla="*/ 111967 w 1156996"/>
              <a:gd name="connsiteY5" fmla="*/ 48068 h 1606280"/>
              <a:gd name="connsiteX6" fmla="*/ 37322 w 1156996"/>
              <a:gd name="connsiteY6" fmla="*/ 113382 h 1606280"/>
              <a:gd name="connsiteX7" fmla="*/ 18661 w 1156996"/>
              <a:gd name="connsiteY7" fmla="*/ 141374 h 1606280"/>
              <a:gd name="connsiteX8" fmla="*/ 0 w 1156996"/>
              <a:gd name="connsiteY8" fmla="*/ 197358 h 1606280"/>
              <a:gd name="connsiteX9" fmla="*/ 9330 w 1156996"/>
              <a:gd name="connsiteY9" fmla="*/ 281333 h 1606280"/>
              <a:gd name="connsiteX10" fmla="*/ 27992 w 1156996"/>
              <a:gd name="connsiteY10" fmla="*/ 337317 h 1606280"/>
              <a:gd name="connsiteX11" fmla="*/ 37322 w 1156996"/>
              <a:gd name="connsiteY11" fmla="*/ 374640 h 1606280"/>
              <a:gd name="connsiteX12" fmla="*/ 46653 w 1156996"/>
              <a:gd name="connsiteY12" fmla="*/ 402631 h 1606280"/>
              <a:gd name="connsiteX13" fmla="*/ 55983 w 1156996"/>
              <a:gd name="connsiteY13" fmla="*/ 449284 h 1606280"/>
              <a:gd name="connsiteX14" fmla="*/ 65314 w 1156996"/>
              <a:gd name="connsiteY14" fmla="*/ 486607 h 1606280"/>
              <a:gd name="connsiteX15" fmla="*/ 55983 w 1156996"/>
              <a:gd name="connsiteY15" fmla="*/ 701211 h 1606280"/>
              <a:gd name="connsiteX16" fmla="*/ 37322 w 1156996"/>
              <a:gd name="connsiteY16" fmla="*/ 757195 h 1606280"/>
              <a:gd name="connsiteX17" fmla="*/ 18661 w 1156996"/>
              <a:gd name="connsiteY17" fmla="*/ 869162 h 1606280"/>
              <a:gd name="connsiteX18" fmla="*/ 37322 w 1156996"/>
              <a:gd name="connsiteY18" fmla="*/ 971799 h 1606280"/>
              <a:gd name="connsiteX19" fmla="*/ 55983 w 1156996"/>
              <a:gd name="connsiteY19" fmla="*/ 1037113 h 1606280"/>
              <a:gd name="connsiteX20" fmla="*/ 74645 w 1156996"/>
              <a:gd name="connsiteY20" fmla="*/ 1055774 h 1606280"/>
              <a:gd name="connsiteX21" fmla="*/ 111967 w 1156996"/>
              <a:gd name="connsiteY21" fmla="*/ 1111758 h 1606280"/>
              <a:gd name="connsiteX22" fmla="*/ 130628 w 1156996"/>
              <a:gd name="connsiteY22" fmla="*/ 1139750 h 1606280"/>
              <a:gd name="connsiteX23" fmla="*/ 195943 w 1156996"/>
              <a:gd name="connsiteY23" fmla="*/ 1186403 h 1606280"/>
              <a:gd name="connsiteX24" fmla="*/ 261257 w 1156996"/>
              <a:gd name="connsiteY24" fmla="*/ 1233056 h 1606280"/>
              <a:gd name="connsiteX25" fmla="*/ 326571 w 1156996"/>
              <a:gd name="connsiteY25" fmla="*/ 1261048 h 1606280"/>
              <a:gd name="connsiteX26" fmla="*/ 391886 w 1156996"/>
              <a:gd name="connsiteY26" fmla="*/ 1307701 h 1606280"/>
              <a:gd name="connsiteX27" fmla="*/ 429208 w 1156996"/>
              <a:gd name="connsiteY27" fmla="*/ 1363684 h 1606280"/>
              <a:gd name="connsiteX28" fmla="*/ 447869 w 1156996"/>
              <a:gd name="connsiteY28" fmla="*/ 1428999 h 1606280"/>
              <a:gd name="connsiteX29" fmla="*/ 466530 w 1156996"/>
              <a:gd name="connsiteY29" fmla="*/ 1456991 h 1606280"/>
              <a:gd name="connsiteX30" fmla="*/ 475861 w 1156996"/>
              <a:gd name="connsiteY30" fmla="*/ 1484982 h 1606280"/>
              <a:gd name="connsiteX31" fmla="*/ 569167 w 1156996"/>
              <a:gd name="connsiteY31" fmla="*/ 1540966 h 1606280"/>
              <a:gd name="connsiteX32" fmla="*/ 625151 w 1156996"/>
              <a:gd name="connsiteY32" fmla="*/ 1559627 h 1606280"/>
              <a:gd name="connsiteX33" fmla="*/ 653143 w 1156996"/>
              <a:gd name="connsiteY33" fmla="*/ 1568958 h 1606280"/>
              <a:gd name="connsiteX34" fmla="*/ 681134 w 1156996"/>
              <a:gd name="connsiteY34" fmla="*/ 1587619 h 1606280"/>
              <a:gd name="connsiteX35" fmla="*/ 765110 w 1156996"/>
              <a:gd name="connsiteY35" fmla="*/ 1606280 h 1606280"/>
              <a:gd name="connsiteX36" fmla="*/ 839755 w 1156996"/>
              <a:gd name="connsiteY36" fmla="*/ 1596950 h 1606280"/>
              <a:gd name="connsiteX37" fmla="*/ 867747 w 1156996"/>
              <a:gd name="connsiteY37" fmla="*/ 1587619 h 1606280"/>
              <a:gd name="connsiteX38" fmla="*/ 923730 w 1156996"/>
              <a:gd name="connsiteY38" fmla="*/ 1550297 h 1606280"/>
              <a:gd name="connsiteX39" fmla="*/ 951722 w 1156996"/>
              <a:gd name="connsiteY39" fmla="*/ 1522305 h 1606280"/>
              <a:gd name="connsiteX40" fmla="*/ 989045 w 1156996"/>
              <a:gd name="connsiteY40" fmla="*/ 1503644 h 1606280"/>
              <a:gd name="connsiteX41" fmla="*/ 1045028 w 1156996"/>
              <a:gd name="connsiteY41" fmla="*/ 1475652 h 1606280"/>
              <a:gd name="connsiteX42" fmla="*/ 1082351 w 1156996"/>
              <a:gd name="connsiteY42" fmla="*/ 1428999 h 1606280"/>
              <a:gd name="connsiteX43" fmla="*/ 1110343 w 1156996"/>
              <a:gd name="connsiteY43" fmla="*/ 1401007 h 1606280"/>
              <a:gd name="connsiteX44" fmla="*/ 1138334 w 1156996"/>
              <a:gd name="connsiteY44" fmla="*/ 1307701 h 1606280"/>
              <a:gd name="connsiteX45" fmla="*/ 1156996 w 1156996"/>
              <a:gd name="connsiteY45" fmla="*/ 1279709 h 1606280"/>
              <a:gd name="connsiteX46" fmla="*/ 1147665 w 1156996"/>
              <a:gd name="connsiteY46" fmla="*/ 1027782 h 1606280"/>
              <a:gd name="connsiteX47" fmla="*/ 1138334 w 1156996"/>
              <a:gd name="connsiteY47" fmla="*/ 990460 h 1606280"/>
              <a:gd name="connsiteX48" fmla="*/ 1119673 w 1156996"/>
              <a:gd name="connsiteY48" fmla="*/ 953137 h 1606280"/>
              <a:gd name="connsiteX49" fmla="*/ 1101012 w 1156996"/>
              <a:gd name="connsiteY49" fmla="*/ 878493 h 1606280"/>
              <a:gd name="connsiteX50" fmla="*/ 1073020 w 1156996"/>
              <a:gd name="connsiteY50" fmla="*/ 831840 h 1606280"/>
              <a:gd name="connsiteX51" fmla="*/ 1017037 w 1156996"/>
              <a:gd name="connsiteY51" fmla="*/ 701211 h 1606280"/>
              <a:gd name="connsiteX52" fmla="*/ 1007706 w 1156996"/>
              <a:gd name="connsiteY52" fmla="*/ 663889 h 1606280"/>
              <a:gd name="connsiteX53" fmla="*/ 970383 w 1156996"/>
              <a:gd name="connsiteY53" fmla="*/ 607905 h 1606280"/>
              <a:gd name="connsiteX54" fmla="*/ 961053 w 1156996"/>
              <a:gd name="connsiteY54" fmla="*/ 561252 h 1606280"/>
              <a:gd name="connsiteX55" fmla="*/ 923730 w 1156996"/>
              <a:gd name="connsiteY55" fmla="*/ 495937 h 1606280"/>
              <a:gd name="connsiteX56" fmla="*/ 905069 w 1156996"/>
              <a:gd name="connsiteY56" fmla="*/ 439954 h 1606280"/>
              <a:gd name="connsiteX57" fmla="*/ 895739 w 1156996"/>
              <a:gd name="connsiteY57" fmla="*/ 411962 h 1606280"/>
              <a:gd name="connsiteX58" fmla="*/ 858416 w 1156996"/>
              <a:gd name="connsiteY58" fmla="*/ 355978 h 1606280"/>
              <a:gd name="connsiteX59" fmla="*/ 830424 w 1156996"/>
              <a:gd name="connsiteY59" fmla="*/ 299995 h 1606280"/>
              <a:gd name="connsiteX60" fmla="*/ 811763 w 1156996"/>
              <a:gd name="connsiteY60" fmla="*/ 262672 h 1606280"/>
              <a:gd name="connsiteX61" fmla="*/ 793102 w 1156996"/>
              <a:gd name="connsiteY61" fmla="*/ 234680 h 1606280"/>
              <a:gd name="connsiteX62" fmla="*/ 783771 w 1156996"/>
              <a:gd name="connsiteY62" fmla="*/ 206689 h 1606280"/>
              <a:gd name="connsiteX63" fmla="*/ 765110 w 1156996"/>
              <a:gd name="connsiteY63" fmla="*/ 188027 h 1606280"/>
              <a:gd name="connsiteX64" fmla="*/ 737118 w 1156996"/>
              <a:gd name="connsiteY64" fmla="*/ 150705 h 1606280"/>
              <a:gd name="connsiteX65" fmla="*/ 709126 w 1156996"/>
              <a:gd name="connsiteY65" fmla="*/ 122713 h 1606280"/>
              <a:gd name="connsiteX66" fmla="*/ 643812 w 1156996"/>
              <a:gd name="connsiteY66" fmla="*/ 85391 h 1606280"/>
              <a:gd name="connsiteX67" fmla="*/ 615820 w 1156996"/>
              <a:gd name="connsiteY67" fmla="*/ 76060 h 1606280"/>
              <a:gd name="connsiteX68" fmla="*/ 513183 w 1156996"/>
              <a:gd name="connsiteY68" fmla="*/ 38737 h 160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56996" h="1606280">
                <a:moveTo>
                  <a:pt x="513183" y="38737"/>
                </a:moveTo>
                <a:cubicBezTo>
                  <a:pt x="486746" y="27851"/>
                  <a:pt x="476807" y="17876"/>
                  <a:pt x="457200" y="10746"/>
                </a:cubicBezTo>
                <a:cubicBezTo>
                  <a:pt x="393668" y="-12357"/>
                  <a:pt x="272848" y="8663"/>
                  <a:pt x="233265" y="10746"/>
                </a:cubicBezTo>
                <a:lnTo>
                  <a:pt x="177281" y="29407"/>
                </a:lnTo>
                <a:cubicBezTo>
                  <a:pt x="167951" y="32517"/>
                  <a:pt x="158831" y="36352"/>
                  <a:pt x="149290" y="38737"/>
                </a:cubicBezTo>
                <a:lnTo>
                  <a:pt x="111967" y="48068"/>
                </a:lnTo>
                <a:cubicBezTo>
                  <a:pt x="82375" y="67795"/>
                  <a:pt x="59155" y="80632"/>
                  <a:pt x="37322" y="113382"/>
                </a:cubicBezTo>
                <a:cubicBezTo>
                  <a:pt x="31102" y="122713"/>
                  <a:pt x="23215" y="131126"/>
                  <a:pt x="18661" y="141374"/>
                </a:cubicBezTo>
                <a:cubicBezTo>
                  <a:pt x="10672" y="159349"/>
                  <a:pt x="0" y="197358"/>
                  <a:pt x="0" y="197358"/>
                </a:cubicBezTo>
                <a:cubicBezTo>
                  <a:pt x="3110" y="225350"/>
                  <a:pt x="3807" y="253716"/>
                  <a:pt x="9330" y="281333"/>
                </a:cubicBezTo>
                <a:cubicBezTo>
                  <a:pt x="13188" y="300622"/>
                  <a:pt x="23221" y="318233"/>
                  <a:pt x="27992" y="337317"/>
                </a:cubicBezTo>
                <a:cubicBezTo>
                  <a:pt x="31102" y="349758"/>
                  <a:pt x="33799" y="362310"/>
                  <a:pt x="37322" y="374640"/>
                </a:cubicBezTo>
                <a:cubicBezTo>
                  <a:pt x="40024" y="384097"/>
                  <a:pt x="44268" y="393090"/>
                  <a:pt x="46653" y="402631"/>
                </a:cubicBezTo>
                <a:cubicBezTo>
                  <a:pt x="50499" y="418016"/>
                  <a:pt x="52543" y="433803"/>
                  <a:pt x="55983" y="449284"/>
                </a:cubicBezTo>
                <a:cubicBezTo>
                  <a:pt x="58765" y="461803"/>
                  <a:pt x="62204" y="474166"/>
                  <a:pt x="65314" y="486607"/>
                </a:cubicBezTo>
                <a:cubicBezTo>
                  <a:pt x="62204" y="558142"/>
                  <a:pt x="63351" y="629989"/>
                  <a:pt x="55983" y="701211"/>
                </a:cubicBezTo>
                <a:cubicBezTo>
                  <a:pt x="53959" y="720777"/>
                  <a:pt x="42093" y="738112"/>
                  <a:pt x="37322" y="757195"/>
                </a:cubicBezTo>
                <a:cubicBezTo>
                  <a:pt x="21911" y="818844"/>
                  <a:pt x="29583" y="781793"/>
                  <a:pt x="18661" y="869162"/>
                </a:cubicBezTo>
                <a:cubicBezTo>
                  <a:pt x="34100" y="992666"/>
                  <a:pt x="18146" y="904682"/>
                  <a:pt x="37322" y="971799"/>
                </a:cubicBezTo>
                <a:cubicBezTo>
                  <a:pt x="39538" y="979556"/>
                  <a:pt x="49884" y="1026949"/>
                  <a:pt x="55983" y="1037113"/>
                </a:cubicBezTo>
                <a:cubicBezTo>
                  <a:pt x="60509" y="1044656"/>
                  <a:pt x="68424" y="1049554"/>
                  <a:pt x="74645" y="1055774"/>
                </a:cubicBezTo>
                <a:cubicBezTo>
                  <a:pt x="91041" y="1104967"/>
                  <a:pt x="73138" y="1065163"/>
                  <a:pt x="111967" y="1111758"/>
                </a:cubicBezTo>
                <a:cubicBezTo>
                  <a:pt x="119146" y="1120373"/>
                  <a:pt x="122699" y="1131821"/>
                  <a:pt x="130628" y="1139750"/>
                </a:cubicBezTo>
                <a:cubicBezTo>
                  <a:pt x="145877" y="1154999"/>
                  <a:pt x="177399" y="1173157"/>
                  <a:pt x="195943" y="1186403"/>
                </a:cubicBezTo>
                <a:cubicBezTo>
                  <a:pt x="205808" y="1193450"/>
                  <a:pt x="246594" y="1225725"/>
                  <a:pt x="261257" y="1233056"/>
                </a:cubicBezTo>
                <a:cubicBezTo>
                  <a:pt x="301871" y="1253362"/>
                  <a:pt x="281263" y="1228685"/>
                  <a:pt x="326571" y="1261048"/>
                </a:cubicBezTo>
                <a:cubicBezTo>
                  <a:pt x="414825" y="1324088"/>
                  <a:pt x="289606" y="1256563"/>
                  <a:pt x="391886" y="1307701"/>
                </a:cubicBezTo>
                <a:cubicBezTo>
                  <a:pt x="404327" y="1326362"/>
                  <a:pt x="423768" y="1341926"/>
                  <a:pt x="429208" y="1363684"/>
                </a:cubicBezTo>
                <a:cubicBezTo>
                  <a:pt x="432196" y="1375637"/>
                  <a:pt x="441178" y="1415617"/>
                  <a:pt x="447869" y="1428999"/>
                </a:cubicBezTo>
                <a:cubicBezTo>
                  <a:pt x="452884" y="1439029"/>
                  <a:pt x="461515" y="1446961"/>
                  <a:pt x="466530" y="1456991"/>
                </a:cubicBezTo>
                <a:cubicBezTo>
                  <a:pt x="470928" y="1465788"/>
                  <a:pt x="468906" y="1478028"/>
                  <a:pt x="475861" y="1484982"/>
                </a:cubicBezTo>
                <a:cubicBezTo>
                  <a:pt x="490466" y="1499587"/>
                  <a:pt x="544624" y="1531149"/>
                  <a:pt x="569167" y="1540966"/>
                </a:cubicBezTo>
                <a:cubicBezTo>
                  <a:pt x="587431" y="1548271"/>
                  <a:pt x="606490" y="1553407"/>
                  <a:pt x="625151" y="1559627"/>
                </a:cubicBezTo>
                <a:cubicBezTo>
                  <a:pt x="634482" y="1562737"/>
                  <a:pt x="644959" y="1563502"/>
                  <a:pt x="653143" y="1568958"/>
                </a:cubicBezTo>
                <a:cubicBezTo>
                  <a:pt x="662473" y="1575178"/>
                  <a:pt x="671104" y="1582604"/>
                  <a:pt x="681134" y="1587619"/>
                </a:cubicBezTo>
                <a:cubicBezTo>
                  <a:pt x="704106" y="1599105"/>
                  <a:pt x="743604" y="1602696"/>
                  <a:pt x="765110" y="1606280"/>
                </a:cubicBezTo>
                <a:cubicBezTo>
                  <a:pt x="789992" y="1603170"/>
                  <a:pt x="815084" y="1601436"/>
                  <a:pt x="839755" y="1596950"/>
                </a:cubicBezTo>
                <a:cubicBezTo>
                  <a:pt x="849432" y="1595191"/>
                  <a:pt x="860067" y="1593763"/>
                  <a:pt x="867747" y="1587619"/>
                </a:cubicBezTo>
                <a:cubicBezTo>
                  <a:pt x="926324" y="1540757"/>
                  <a:pt x="838018" y="1571724"/>
                  <a:pt x="923730" y="1550297"/>
                </a:cubicBezTo>
                <a:cubicBezTo>
                  <a:pt x="933061" y="1540966"/>
                  <a:pt x="940984" y="1529975"/>
                  <a:pt x="951722" y="1522305"/>
                </a:cubicBezTo>
                <a:cubicBezTo>
                  <a:pt x="963041" y="1514220"/>
                  <a:pt x="976968" y="1510545"/>
                  <a:pt x="989045" y="1503644"/>
                </a:cubicBezTo>
                <a:cubicBezTo>
                  <a:pt x="1039693" y="1474702"/>
                  <a:pt x="993706" y="1492759"/>
                  <a:pt x="1045028" y="1475652"/>
                </a:cubicBezTo>
                <a:cubicBezTo>
                  <a:pt x="1099313" y="1421369"/>
                  <a:pt x="1023508" y="1499611"/>
                  <a:pt x="1082351" y="1428999"/>
                </a:cubicBezTo>
                <a:cubicBezTo>
                  <a:pt x="1090799" y="1418862"/>
                  <a:pt x="1101012" y="1410338"/>
                  <a:pt x="1110343" y="1401007"/>
                </a:cubicBezTo>
                <a:cubicBezTo>
                  <a:pt x="1115559" y="1380142"/>
                  <a:pt x="1129246" y="1321333"/>
                  <a:pt x="1138334" y="1307701"/>
                </a:cubicBezTo>
                <a:lnTo>
                  <a:pt x="1156996" y="1279709"/>
                </a:lnTo>
                <a:cubicBezTo>
                  <a:pt x="1153886" y="1195733"/>
                  <a:pt x="1153075" y="1111641"/>
                  <a:pt x="1147665" y="1027782"/>
                </a:cubicBezTo>
                <a:cubicBezTo>
                  <a:pt x="1146839" y="1014985"/>
                  <a:pt x="1142837" y="1002467"/>
                  <a:pt x="1138334" y="990460"/>
                </a:cubicBezTo>
                <a:cubicBezTo>
                  <a:pt x="1133450" y="977436"/>
                  <a:pt x="1125893" y="965578"/>
                  <a:pt x="1119673" y="953137"/>
                </a:cubicBezTo>
                <a:cubicBezTo>
                  <a:pt x="1113453" y="928256"/>
                  <a:pt x="1114207" y="900485"/>
                  <a:pt x="1101012" y="878493"/>
                </a:cubicBezTo>
                <a:cubicBezTo>
                  <a:pt x="1091681" y="862942"/>
                  <a:pt x="1081618" y="847808"/>
                  <a:pt x="1073020" y="831840"/>
                </a:cubicBezTo>
                <a:cubicBezTo>
                  <a:pt x="1048095" y="785550"/>
                  <a:pt x="1029509" y="751095"/>
                  <a:pt x="1017037" y="701211"/>
                </a:cubicBezTo>
                <a:cubicBezTo>
                  <a:pt x="1013927" y="688770"/>
                  <a:pt x="1013441" y="675359"/>
                  <a:pt x="1007706" y="663889"/>
                </a:cubicBezTo>
                <a:cubicBezTo>
                  <a:pt x="997676" y="643829"/>
                  <a:pt x="970383" y="607905"/>
                  <a:pt x="970383" y="607905"/>
                </a:cubicBezTo>
                <a:cubicBezTo>
                  <a:pt x="967273" y="592354"/>
                  <a:pt x="966068" y="576297"/>
                  <a:pt x="961053" y="561252"/>
                </a:cubicBezTo>
                <a:cubicBezTo>
                  <a:pt x="953160" y="537573"/>
                  <a:pt x="937383" y="516416"/>
                  <a:pt x="923730" y="495937"/>
                </a:cubicBezTo>
                <a:lnTo>
                  <a:pt x="905069" y="439954"/>
                </a:lnTo>
                <a:cubicBezTo>
                  <a:pt x="901959" y="430623"/>
                  <a:pt x="901195" y="420145"/>
                  <a:pt x="895739" y="411962"/>
                </a:cubicBezTo>
                <a:lnTo>
                  <a:pt x="858416" y="355978"/>
                </a:lnTo>
                <a:cubicBezTo>
                  <a:pt x="841309" y="304654"/>
                  <a:pt x="859366" y="350642"/>
                  <a:pt x="830424" y="299995"/>
                </a:cubicBezTo>
                <a:cubicBezTo>
                  <a:pt x="823523" y="287918"/>
                  <a:pt x="818664" y="274749"/>
                  <a:pt x="811763" y="262672"/>
                </a:cubicBezTo>
                <a:cubicBezTo>
                  <a:pt x="806199" y="252935"/>
                  <a:pt x="798117" y="244710"/>
                  <a:pt x="793102" y="234680"/>
                </a:cubicBezTo>
                <a:cubicBezTo>
                  <a:pt x="788704" y="225883"/>
                  <a:pt x="788831" y="215123"/>
                  <a:pt x="783771" y="206689"/>
                </a:cubicBezTo>
                <a:cubicBezTo>
                  <a:pt x="779245" y="199146"/>
                  <a:pt x="770742" y="194785"/>
                  <a:pt x="765110" y="188027"/>
                </a:cubicBezTo>
                <a:cubicBezTo>
                  <a:pt x="755155" y="176080"/>
                  <a:pt x="747238" y="162512"/>
                  <a:pt x="737118" y="150705"/>
                </a:cubicBezTo>
                <a:cubicBezTo>
                  <a:pt x="728530" y="140686"/>
                  <a:pt x="719263" y="131161"/>
                  <a:pt x="709126" y="122713"/>
                </a:cubicBezTo>
                <a:cubicBezTo>
                  <a:pt x="692590" y="108933"/>
                  <a:pt x="662600" y="93443"/>
                  <a:pt x="643812" y="85391"/>
                </a:cubicBezTo>
                <a:cubicBezTo>
                  <a:pt x="634772" y="81517"/>
                  <a:pt x="625626" y="76814"/>
                  <a:pt x="615820" y="76060"/>
                </a:cubicBezTo>
                <a:cubicBezTo>
                  <a:pt x="584810" y="73674"/>
                  <a:pt x="539620" y="49623"/>
                  <a:pt x="513183" y="38737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/>
        </p:nvSpPr>
        <p:spPr>
          <a:xfrm>
            <a:off x="1651518" y="2435290"/>
            <a:ext cx="7168954" cy="3872204"/>
          </a:xfrm>
          <a:custGeom>
            <a:avLst/>
            <a:gdLst>
              <a:gd name="connsiteX0" fmla="*/ 2286000 w 6335672"/>
              <a:gd name="connsiteY0" fmla="*/ 214604 h 3872204"/>
              <a:gd name="connsiteX1" fmla="*/ 2136711 w 6335672"/>
              <a:gd name="connsiteY1" fmla="*/ 223934 h 3872204"/>
              <a:gd name="connsiteX2" fmla="*/ 2090058 w 6335672"/>
              <a:gd name="connsiteY2" fmla="*/ 233265 h 3872204"/>
              <a:gd name="connsiteX3" fmla="*/ 2015413 w 6335672"/>
              <a:gd name="connsiteY3" fmla="*/ 242596 h 3872204"/>
              <a:gd name="connsiteX4" fmla="*/ 1968760 w 6335672"/>
              <a:gd name="connsiteY4" fmla="*/ 251926 h 3872204"/>
              <a:gd name="connsiteX5" fmla="*/ 1866123 w 6335672"/>
              <a:gd name="connsiteY5" fmla="*/ 270588 h 3872204"/>
              <a:gd name="connsiteX6" fmla="*/ 1259633 w 6335672"/>
              <a:gd name="connsiteY6" fmla="*/ 261257 h 3872204"/>
              <a:gd name="connsiteX7" fmla="*/ 1212980 w 6335672"/>
              <a:gd name="connsiteY7" fmla="*/ 251926 h 3872204"/>
              <a:gd name="connsiteX8" fmla="*/ 1138335 w 6335672"/>
              <a:gd name="connsiteY8" fmla="*/ 242596 h 3872204"/>
              <a:gd name="connsiteX9" fmla="*/ 755780 w 6335672"/>
              <a:gd name="connsiteY9" fmla="*/ 261257 h 3872204"/>
              <a:gd name="connsiteX10" fmla="*/ 615821 w 6335672"/>
              <a:gd name="connsiteY10" fmla="*/ 279918 h 3872204"/>
              <a:gd name="connsiteX11" fmla="*/ 513184 w 6335672"/>
              <a:gd name="connsiteY11" fmla="*/ 298579 h 3872204"/>
              <a:gd name="connsiteX12" fmla="*/ 391886 w 6335672"/>
              <a:gd name="connsiteY12" fmla="*/ 326571 h 3872204"/>
              <a:gd name="connsiteX13" fmla="*/ 317241 w 6335672"/>
              <a:gd name="connsiteY13" fmla="*/ 345232 h 3872204"/>
              <a:gd name="connsiteX14" fmla="*/ 298580 w 6335672"/>
              <a:gd name="connsiteY14" fmla="*/ 363894 h 3872204"/>
              <a:gd name="connsiteX15" fmla="*/ 298580 w 6335672"/>
              <a:gd name="connsiteY15" fmla="*/ 503853 h 3872204"/>
              <a:gd name="connsiteX16" fmla="*/ 307911 w 6335672"/>
              <a:gd name="connsiteY16" fmla="*/ 559837 h 3872204"/>
              <a:gd name="connsiteX17" fmla="*/ 298580 w 6335672"/>
              <a:gd name="connsiteY17" fmla="*/ 671804 h 3872204"/>
              <a:gd name="connsiteX18" fmla="*/ 279919 w 6335672"/>
              <a:gd name="connsiteY18" fmla="*/ 793102 h 3872204"/>
              <a:gd name="connsiteX19" fmla="*/ 251927 w 6335672"/>
              <a:gd name="connsiteY19" fmla="*/ 877077 h 3872204"/>
              <a:gd name="connsiteX20" fmla="*/ 242596 w 6335672"/>
              <a:gd name="connsiteY20" fmla="*/ 905069 h 3872204"/>
              <a:gd name="connsiteX21" fmla="*/ 233266 w 6335672"/>
              <a:gd name="connsiteY21" fmla="*/ 1082351 h 3872204"/>
              <a:gd name="connsiteX22" fmla="*/ 223935 w 6335672"/>
              <a:gd name="connsiteY22" fmla="*/ 1138334 h 3872204"/>
              <a:gd name="connsiteX23" fmla="*/ 214604 w 6335672"/>
              <a:gd name="connsiteY23" fmla="*/ 1166326 h 3872204"/>
              <a:gd name="connsiteX24" fmla="*/ 205274 w 6335672"/>
              <a:gd name="connsiteY24" fmla="*/ 1203649 h 3872204"/>
              <a:gd name="connsiteX25" fmla="*/ 195943 w 6335672"/>
              <a:gd name="connsiteY25" fmla="*/ 1250302 h 3872204"/>
              <a:gd name="connsiteX26" fmla="*/ 177282 w 6335672"/>
              <a:gd name="connsiteY26" fmla="*/ 1278294 h 3872204"/>
              <a:gd name="connsiteX27" fmla="*/ 167951 w 6335672"/>
              <a:gd name="connsiteY27" fmla="*/ 1306286 h 3872204"/>
              <a:gd name="connsiteX28" fmla="*/ 149290 w 6335672"/>
              <a:gd name="connsiteY28" fmla="*/ 1343608 h 3872204"/>
              <a:gd name="connsiteX29" fmla="*/ 130629 w 6335672"/>
              <a:gd name="connsiteY29" fmla="*/ 1436914 h 3872204"/>
              <a:gd name="connsiteX30" fmla="*/ 111968 w 6335672"/>
              <a:gd name="connsiteY30" fmla="*/ 1511559 h 3872204"/>
              <a:gd name="connsiteX31" fmla="*/ 93306 w 6335672"/>
              <a:gd name="connsiteY31" fmla="*/ 1604865 h 3872204"/>
              <a:gd name="connsiteX32" fmla="*/ 83976 w 6335672"/>
              <a:gd name="connsiteY32" fmla="*/ 1968759 h 3872204"/>
              <a:gd name="connsiteX33" fmla="*/ 74645 w 6335672"/>
              <a:gd name="connsiteY33" fmla="*/ 2006081 h 3872204"/>
              <a:gd name="connsiteX34" fmla="*/ 65315 w 6335672"/>
              <a:gd name="connsiteY34" fmla="*/ 2062065 h 3872204"/>
              <a:gd name="connsiteX35" fmla="*/ 55984 w 6335672"/>
              <a:gd name="connsiteY35" fmla="*/ 2127379 h 3872204"/>
              <a:gd name="connsiteX36" fmla="*/ 27992 w 6335672"/>
              <a:gd name="connsiteY36" fmla="*/ 2202024 h 3872204"/>
              <a:gd name="connsiteX37" fmla="*/ 9331 w 6335672"/>
              <a:gd name="connsiteY37" fmla="*/ 2313992 h 3872204"/>
              <a:gd name="connsiteX38" fmla="*/ 0 w 6335672"/>
              <a:gd name="connsiteY38" fmla="*/ 2481943 h 3872204"/>
              <a:gd name="connsiteX39" fmla="*/ 9331 w 6335672"/>
              <a:gd name="connsiteY39" fmla="*/ 2677886 h 3872204"/>
              <a:gd name="connsiteX40" fmla="*/ 18662 w 6335672"/>
              <a:gd name="connsiteY40" fmla="*/ 2817845 h 3872204"/>
              <a:gd name="connsiteX41" fmla="*/ 37323 w 6335672"/>
              <a:gd name="connsiteY41" fmla="*/ 2873828 h 3872204"/>
              <a:gd name="connsiteX42" fmla="*/ 65315 w 6335672"/>
              <a:gd name="connsiteY42" fmla="*/ 2929812 h 3872204"/>
              <a:gd name="connsiteX43" fmla="*/ 83976 w 6335672"/>
              <a:gd name="connsiteY43" fmla="*/ 3069771 h 3872204"/>
              <a:gd name="connsiteX44" fmla="*/ 93306 w 6335672"/>
              <a:gd name="connsiteY44" fmla="*/ 3265714 h 3872204"/>
              <a:gd name="connsiteX45" fmla="*/ 111968 w 6335672"/>
              <a:gd name="connsiteY45" fmla="*/ 3349690 h 3872204"/>
              <a:gd name="connsiteX46" fmla="*/ 130629 w 6335672"/>
              <a:gd name="connsiteY46" fmla="*/ 3442996 h 3872204"/>
              <a:gd name="connsiteX47" fmla="*/ 167951 w 6335672"/>
              <a:gd name="connsiteY47" fmla="*/ 3536302 h 3872204"/>
              <a:gd name="connsiteX48" fmla="*/ 186613 w 6335672"/>
              <a:gd name="connsiteY48" fmla="*/ 3564294 h 3872204"/>
              <a:gd name="connsiteX49" fmla="*/ 214604 w 6335672"/>
              <a:gd name="connsiteY49" fmla="*/ 3592286 h 3872204"/>
              <a:gd name="connsiteX50" fmla="*/ 251927 w 6335672"/>
              <a:gd name="connsiteY50" fmla="*/ 3638939 h 3872204"/>
              <a:gd name="connsiteX51" fmla="*/ 317241 w 6335672"/>
              <a:gd name="connsiteY51" fmla="*/ 3685592 h 3872204"/>
              <a:gd name="connsiteX52" fmla="*/ 345233 w 6335672"/>
              <a:gd name="connsiteY52" fmla="*/ 3713583 h 3872204"/>
              <a:gd name="connsiteX53" fmla="*/ 373225 w 6335672"/>
              <a:gd name="connsiteY53" fmla="*/ 3732245 h 3872204"/>
              <a:gd name="connsiteX54" fmla="*/ 419878 w 6335672"/>
              <a:gd name="connsiteY54" fmla="*/ 3769567 h 3872204"/>
              <a:gd name="connsiteX55" fmla="*/ 447870 w 6335672"/>
              <a:gd name="connsiteY55" fmla="*/ 3778898 h 3872204"/>
              <a:gd name="connsiteX56" fmla="*/ 475862 w 6335672"/>
              <a:gd name="connsiteY56" fmla="*/ 3797559 h 3872204"/>
              <a:gd name="connsiteX57" fmla="*/ 503853 w 6335672"/>
              <a:gd name="connsiteY57" fmla="*/ 3806890 h 3872204"/>
              <a:gd name="connsiteX58" fmla="*/ 578498 w 6335672"/>
              <a:gd name="connsiteY58" fmla="*/ 3834881 h 3872204"/>
              <a:gd name="connsiteX59" fmla="*/ 615821 w 6335672"/>
              <a:gd name="connsiteY59" fmla="*/ 3844212 h 3872204"/>
              <a:gd name="connsiteX60" fmla="*/ 643813 w 6335672"/>
              <a:gd name="connsiteY60" fmla="*/ 3853543 h 3872204"/>
              <a:gd name="connsiteX61" fmla="*/ 802433 w 6335672"/>
              <a:gd name="connsiteY61" fmla="*/ 3872204 h 3872204"/>
              <a:gd name="connsiteX62" fmla="*/ 933062 w 6335672"/>
              <a:gd name="connsiteY62" fmla="*/ 3862873 h 3872204"/>
              <a:gd name="connsiteX63" fmla="*/ 961053 w 6335672"/>
              <a:gd name="connsiteY63" fmla="*/ 3853543 h 3872204"/>
              <a:gd name="connsiteX64" fmla="*/ 998376 w 6335672"/>
              <a:gd name="connsiteY64" fmla="*/ 3844212 h 3872204"/>
              <a:gd name="connsiteX65" fmla="*/ 1054360 w 6335672"/>
              <a:gd name="connsiteY65" fmla="*/ 3834881 h 3872204"/>
              <a:gd name="connsiteX66" fmla="*/ 1138335 w 6335672"/>
              <a:gd name="connsiteY66" fmla="*/ 3797559 h 3872204"/>
              <a:gd name="connsiteX67" fmla="*/ 1175658 w 6335672"/>
              <a:gd name="connsiteY67" fmla="*/ 3788228 h 3872204"/>
              <a:gd name="connsiteX68" fmla="*/ 1222311 w 6335672"/>
              <a:gd name="connsiteY68" fmla="*/ 3769567 h 3872204"/>
              <a:gd name="connsiteX69" fmla="*/ 1250302 w 6335672"/>
              <a:gd name="connsiteY69" fmla="*/ 3760237 h 3872204"/>
              <a:gd name="connsiteX70" fmla="*/ 1315617 w 6335672"/>
              <a:gd name="connsiteY70" fmla="*/ 3722914 h 3872204"/>
              <a:gd name="connsiteX71" fmla="*/ 1399592 w 6335672"/>
              <a:gd name="connsiteY71" fmla="*/ 3676261 h 3872204"/>
              <a:gd name="connsiteX72" fmla="*/ 1436915 w 6335672"/>
              <a:gd name="connsiteY72" fmla="*/ 3648269 h 3872204"/>
              <a:gd name="connsiteX73" fmla="*/ 1464906 w 6335672"/>
              <a:gd name="connsiteY73" fmla="*/ 3638939 h 3872204"/>
              <a:gd name="connsiteX74" fmla="*/ 1492898 w 6335672"/>
              <a:gd name="connsiteY74" fmla="*/ 3610947 h 3872204"/>
              <a:gd name="connsiteX75" fmla="*/ 1520890 w 6335672"/>
              <a:gd name="connsiteY75" fmla="*/ 3592286 h 3872204"/>
              <a:gd name="connsiteX76" fmla="*/ 1567543 w 6335672"/>
              <a:gd name="connsiteY76" fmla="*/ 3554963 h 3872204"/>
              <a:gd name="connsiteX77" fmla="*/ 1632858 w 6335672"/>
              <a:gd name="connsiteY77" fmla="*/ 3461657 h 3872204"/>
              <a:gd name="connsiteX78" fmla="*/ 1660849 w 6335672"/>
              <a:gd name="connsiteY78" fmla="*/ 3405673 h 3872204"/>
              <a:gd name="connsiteX79" fmla="*/ 1670180 w 6335672"/>
              <a:gd name="connsiteY79" fmla="*/ 3377681 h 3872204"/>
              <a:gd name="connsiteX80" fmla="*/ 1679511 w 6335672"/>
              <a:gd name="connsiteY80" fmla="*/ 3340359 h 3872204"/>
              <a:gd name="connsiteX81" fmla="*/ 1707502 w 6335672"/>
              <a:gd name="connsiteY81" fmla="*/ 3303037 h 3872204"/>
              <a:gd name="connsiteX82" fmla="*/ 1735494 w 6335672"/>
              <a:gd name="connsiteY82" fmla="*/ 3237722 h 3872204"/>
              <a:gd name="connsiteX83" fmla="*/ 1754155 w 6335672"/>
              <a:gd name="connsiteY83" fmla="*/ 3209730 h 3872204"/>
              <a:gd name="connsiteX84" fmla="*/ 1772817 w 6335672"/>
              <a:gd name="connsiteY84" fmla="*/ 3172408 h 3872204"/>
              <a:gd name="connsiteX85" fmla="*/ 1782147 w 6335672"/>
              <a:gd name="connsiteY85" fmla="*/ 3144416 h 3872204"/>
              <a:gd name="connsiteX86" fmla="*/ 1800809 w 6335672"/>
              <a:gd name="connsiteY86" fmla="*/ 3125755 h 3872204"/>
              <a:gd name="connsiteX87" fmla="*/ 1847462 w 6335672"/>
              <a:gd name="connsiteY87" fmla="*/ 3069771 h 3872204"/>
              <a:gd name="connsiteX88" fmla="*/ 1884784 w 6335672"/>
              <a:gd name="connsiteY88" fmla="*/ 3051110 h 3872204"/>
              <a:gd name="connsiteX89" fmla="*/ 1940768 w 6335672"/>
              <a:gd name="connsiteY89" fmla="*/ 2995126 h 3872204"/>
              <a:gd name="connsiteX90" fmla="*/ 1968760 w 6335672"/>
              <a:gd name="connsiteY90" fmla="*/ 2967134 h 3872204"/>
              <a:gd name="connsiteX91" fmla="*/ 1996751 w 6335672"/>
              <a:gd name="connsiteY91" fmla="*/ 2939143 h 3872204"/>
              <a:gd name="connsiteX92" fmla="*/ 2024743 w 6335672"/>
              <a:gd name="connsiteY92" fmla="*/ 2929812 h 3872204"/>
              <a:gd name="connsiteX93" fmla="*/ 2062066 w 6335672"/>
              <a:gd name="connsiteY93" fmla="*/ 2901820 h 3872204"/>
              <a:gd name="connsiteX94" fmla="*/ 2118049 w 6335672"/>
              <a:gd name="connsiteY94" fmla="*/ 2883159 h 3872204"/>
              <a:gd name="connsiteX95" fmla="*/ 2211355 w 6335672"/>
              <a:gd name="connsiteY95" fmla="*/ 2855167 h 3872204"/>
              <a:gd name="connsiteX96" fmla="*/ 2286000 w 6335672"/>
              <a:gd name="connsiteY96" fmla="*/ 2836506 h 3872204"/>
              <a:gd name="connsiteX97" fmla="*/ 2388637 w 6335672"/>
              <a:gd name="connsiteY97" fmla="*/ 2817845 h 3872204"/>
              <a:gd name="connsiteX98" fmla="*/ 2435290 w 6335672"/>
              <a:gd name="connsiteY98" fmla="*/ 2808514 h 3872204"/>
              <a:gd name="connsiteX99" fmla="*/ 2472613 w 6335672"/>
              <a:gd name="connsiteY99" fmla="*/ 2799183 h 3872204"/>
              <a:gd name="connsiteX100" fmla="*/ 2593911 w 6335672"/>
              <a:gd name="connsiteY100" fmla="*/ 2789853 h 3872204"/>
              <a:gd name="connsiteX101" fmla="*/ 2640564 w 6335672"/>
              <a:gd name="connsiteY101" fmla="*/ 2780522 h 3872204"/>
              <a:gd name="connsiteX102" fmla="*/ 2771192 w 6335672"/>
              <a:gd name="connsiteY102" fmla="*/ 2752530 h 3872204"/>
              <a:gd name="connsiteX103" fmla="*/ 2883160 w 6335672"/>
              <a:gd name="connsiteY103" fmla="*/ 2743200 h 3872204"/>
              <a:gd name="connsiteX104" fmla="*/ 2948474 w 6335672"/>
              <a:gd name="connsiteY104" fmla="*/ 2733869 h 3872204"/>
              <a:gd name="connsiteX105" fmla="*/ 2985796 w 6335672"/>
              <a:gd name="connsiteY105" fmla="*/ 2724539 h 3872204"/>
              <a:gd name="connsiteX106" fmla="*/ 3247053 w 6335672"/>
              <a:gd name="connsiteY106" fmla="*/ 2705877 h 3872204"/>
              <a:gd name="connsiteX107" fmla="*/ 3331029 w 6335672"/>
              <a:gd name="connsiteY107" fmla="*/ 2696547 h 3872204"/>
              <a:gd name="connsiteX108" fmla="*/ 3396343 w 6335672"/>
              <a:gd name="connsiteY108" fmla="*/ 2687216 h 3872204"/>
              <a:gd name="connsiteX109" fmla="*/ 3517641 w 6335672"/>
              <a:gd name="connsiteY109" fmla="*/ 2677886 h 3872204"/>
              <a:gd name="connsiteX110" fmla="*/ 3666931 w 6335672"/>
              <a:gd name="connsiteY110" fmla="*/ 2659224 h 3872204"/>
              <a:gd name="connsiteX111" fmla="*/ 4002833 w 6335672"/>
              <a:gd name="connsiteY111" fmla="*/ 2677886 h 3872204"/>
              <a:gd name="connsiteX112" fmla="*/ 4068147 w 6335672"/>
              <a:gd name="connsiteY112" fmla="*/ 2687216 h 3872204"/>
              <a:gd name="connsiteX113" fmla="*/ 4217437 w 6335672"/>
              <a:gd name="connsiteY113" fmla="*/ 2705877 h 3872204"/>
              <a:gd name="connsiteX114" fmla="*/ 4292082 w 6335672"/>
              <a:gd name="connsiteY114" fmla="*/ 2715208 h 3872204"/>
              <a:gd name="connsiteX115" fmla="*/ 4450702 w 6335672"/>
              <a:gd name="connsiteY115" fmla="*/ 2724539 h 3872204"/>
              <a:gd name="connsiteX116" fmla="*/ 4599992 w 6335672"/>
              <a:gd name="connsiteY116" fmla="*/ 2743200 h 3872204"/>
              <a:gd name="connsiteX117" fmla="*/ 4851919 w 6335672"/>
              <a:gd name="connsiteY117" fmla="*/ 2733869 h 3872204"/>
              <a:gd name="connsiteX118" fmla="*/ 4879911 w 6335672"/>
              <a:gd name="connsiteY118" fmla="*/ 2724539 h 3872204"/>
              <a:gd name="connsiteX119" fmla="*/ 4917233 w 6335672"/>
              <a:gd name="connsiteY119" fmla="*/ 2705877 h 3872204"/>
              <a:gd name="connsiteX120" fmla="*/ 4954555 w 6335672"/>
              <a:gd name="connsiteY120" fmla="*/ 2696547 h 3872204"/>
              <a:gd name="connsiteX121" fmla="*/ 5019870 w 6335672"/>
              <a:gd name="connsiteY121" fmla="*/ 2668555 h 3872204"/>
              <a:gd name="connsiteX122" fmla="*/ 5159829 w 6335672"/>
              <a:gd name="connsiteY122" fmla="*/ 2631232 h 3872204"/>
              <a:gd name="connsiteX123" fmla="*/ 5458409 w 6335672"/>
              <a:gd name="connsiteY123" fmla="*/ 2603241 h 3872204"/>
              <a:gd name="connsiteX124" fmla="*/ 5906278 w 6335672"/>
              <a:gd name="connsiteY124" fmla="*/ 2593910 h 3872204"/>
              <a:gd name="connsiteX125" fmla="*/ 5934270 w 6335672"/>
              <a:gd name="connsiteY125" fmla="*/ 2575249 h 3872204"/>
              <a:gd name="connsiteX126" fmla="*/ 5962262 w 6335672"/>
              <a:gd name="connsiteY126" fmla="*/ 2565918 h 3872204"/>
              <a:gd name="connsiteX127" fmla="*/ 5999584 w 6335672"/>
              <a:gd name="connsiteY127" fmla="*/ 2537926 h 3872204"/>
              <a:gd name="connsiteX128" fmla="*/ 6018245 w 6335672"/>
              <a:gd name="connsiteY128" fmla="*/ 2500604 h 3872204"/>
              <a:gd name="connsiteX129" fmla="*/ 6046237 w 6335672"/>
              <a:gd name="connsiteY129" fmla="*/ 2472612 h 3872204"/>
              <a:gd name="connsiteX130" fmla="*/ 6083560 w 6335672"/>
              <a:gd name="connsiteY130" fmla="*/ 2407298 h 3872204"/>
              <a:gd name="connsiteX131" fmla="*/ 6111551 w 6335672"/>
              <a:gd name="connsiteY131" fmla="*/ 2332653 h 3872204"/>
              <a:gd name="connsiteX132" fmla="*/ 6130213 w 6335672"/>
              <a:gd name="connsiteY132" fmla="*/ 2313992 h 3872204"/>
              <a:gd name="connsiteX133" fmla="*/ 6148874 w 6335672"/>
              <a:gd name="connsiteY133" fmla="*/ 2276669 h 3872204"/>
              <a:gd name="connsiteX134" fmla="*/ 6195527 w 6335672"/>
              <a:gd name="connsiteY134" fmla="*/ 2220686 h 3872204"/>
              <a:gd name="connsiteX135" fmla="*/ 6223519 w 6335672"/>
              <a:gd name="connsiteY135" fmla="*/ 2183363 h 3872204"/>
              <a:gd name="connsiteX136" fmla="*/ 6232849 w 6335672"/>
              <a:gd name="connsiteY136" fmla="*/ 2155371 h 3872204"/>
              <a:gd name="connsiteX137" fmla="*/ 6260841 w 6335672"/>
              <a:gd name="connsiteY137" fmla="*/ 1978090 h 3872204"/>
              <a:gd name="connsiteX138" fmla="*/ 6270172 w 6335672"/>
              <a:gd name="connsiteY138" fmla="*/ 1931437 h 3872204"/>
              <a:gd name="connsiteX139" fmla="*/ 6260841 w 6335672"/>
              <a:gd name="connsiteY139" fmla="*/ 1474237 h 3872204"/>
              <a:gd name="connsiteX140" fmla="*/ 6251511 w 6335672"/>
              <a:gd name="connsiteY140" fmla="*/ 1446245 h 3872204"/>
              <a:gd name="connsiteX141" fmla="*/ 6232849 w 6335672"/>
              <a:gd name="connsiteY141" fmla="*/ 1296955 h 3872204"/>
              <a:gd name="connsiteX142" fmla="*/ 6214188 w 6335672"/>
              <a:gd name="connsiteY142" fmla="*/ 1222310 h 3872204"/>
              <a:gd name="connsiteX143" fmla="*/ 6214188 w 6335672"/>
              <a:gd name="connsiteY143" fmla="*/ 877077 h 3872204"/>
              <a:gd name="connsiteX144" fmla="*/ 6232849 w 6335672"/>
              <a:gd name="connsiteY144" fmla="*/ 811763 h 3872204"/>
              <a:gd name="connsiteX145" fmla="*/ 6242180 w 6335672"/>
              <a:gd name="connsiteY145" fmla="*/ 774441 h 3872204"/>
              <a:gd name="connsiteX146" fmla="*/ 6251511 w 6335672"/>
              <a:gd name="connsiteY146" fmla="*/ 746449 h 3872204"/>
              <a:gd name="connsiteX147" fmla="*/ 6270172 w 6335672"/>
              <a:gd name="connsiteY147" fmla="*/ 662473 h 3872204"/>
              <a:gd name="connsiteX148" fmla="*/ 6288833 w 6335672"/>
              <a:gd name="connsiteY148" fmla="*/ 625151 h 3872204"/>
              <a:gd name="connsiteX149" fmla="*/ 6326155 w 6335672"/>
              <a:gd name="connsiteY149" fmla="*/ 522514 h 3872204"/>
              <a:gd name="connsiteX150" fmla="*/ 6316825 w 6335672"/>
              <a:gd name="connsiteY150" fmla="*/ 279918 h 3872204"/>
              <a:gd name="connsiteX151" fmla="*/ 6260841 w 6335672"/>
              <a:gd name="connsiteY151" fmla="*/ 233265 h 3872204"/>
              <a:gd name="connsiteX152" fmla="*/ 6232849 w 6335672"/>
              <a:gd name="connsiteY152" fmla="*/ 205273 h 3872204"/>
              <a:gd name="connsiteX153" fmla="*/ 6176866 w 6335672"/>
              <a:gd name="connsiteY153" fmla="*/ 195943 h 3872204"/>
              <a:gd name="connsiteX154" fmla="*/ 6083560 w 6335672"/>
              <a:gd name="connsiteY154" fmla="*/ 158620 h 3872204"/>
              <a:gd name="connsiteX155" fmla="*/ 6055568 w 6335672"/>
              <a:gd name="connsiteY155" fmla="*/ 149290 h 3872204"/>
              <a:gd name="connsiteX156" fmla="*/ 6008915 w 6335672"/>
              <a:gd name="connsiteY156" fmla="*/ 139959 h 3872204"/>
              <a:gd name="connsiteX157" fmla="*/ 5868955 w 6335672"/>
              <a:gd name="connsiteY157" fmla="*/ 93306 h 3872204"/>
              <a:gd name="connsiteX158" fmla="*/ 5701004 w 6335672"/>
              <a:gd name="connsiteY158" fmla="*/ 55983 h 3872204"/>
              <a:gd name="connsiteX159" fmla="*/ 5505062 w 6335672"/>
              <a:gd name="connsiteY159" fmla="*/ 27992 h 3872204"/>
              <a:gd name="connsiteX160" fmla="*/ 5439747 w 6335672"/>
              <a:gd name="connsiteY160" fmla="*/ 18661 h 3872204"/>
              <a:gd name="connsiteX161" fmla="*/ 5159829 w 6335672"/>
              <a:gd name="connsiteY161" fmla="*/ 0 h 3872204"/>
              <a:gd name="connsiteX162" fmla="*/ 4851919 w 6335672"/>
              <a:gd name="connsiteY162" fmla="*/ 9330 h 3872204"/>
              <a:gd name="connsiteX163" fmla="*/ 4758613 w 6335672"/>
              <a:gd name="connsiteY163" fmla="*/ 18661 h 3872204"/>
              <a:gd name="connsiteX164" fmla="*/ 4273421 w 6335672"/>
              <a:gd name="connsiteY164" fmla="*/ 9330 h 3872204"/>
              <a:gd name="connsiteX165" fmla="*/ 4030825 w 6335672"/>
              <a:gd name="connsiteY165" fmla="*/ 18661 h 3872204"/>
              <a:gd name="connsiteX166" fmla="*/ 3769568 w 6335672"/>
              <a:gd name="connsiteY166" fmla="*/ 46653 h 3872204"/>
              <a:gd name="connsiteX167" fmla="*/ 3387013 w 6335672"/>
              <a:gd name="connsiteY167" fmla="*/ 74645 h 3872204"/>
              <a:gd name="connsiteX168" fmla="*/ 3265715 w 6335672"/>
              <a:gd name="connsiteY168" fmla="*/ 93306 h 3872204"/>
              <a:gd name="connsiteX169" fmla="*/ 3219062 w 6335672"/>
              <a:gd name="connsiteY169" fmla="*/ 102637 h 3872204"/>
              <a:gd name="connsiteX170" fmla="*/ 3135086 w 6335672"/>
              <a:gd name="connsiteY170" fmla="*/ 111967 h 3872204"/>
              <a:gd name="connsiteX171" fmla="*/ 3060441 w 6335672"/>
              <a:gd name="connsiteY171" fmla="*/ 130628 h 3872204"/>
              <a:gd name="connsiteX172" fmla="*/ 2995127 w 6335672"/>
              <a:gd name="connsiteY172" fmla="*/ 139959 h 3872204"/>
              <a:gd name="connsiteX173" fmla="*/ 2901821 w 6335672"/>
              <a:gd name="connsiteY173" fmla="*/ 158620 h 3872204"/>
              <a:gd name="connsiteX174" fmla="*/ 2565919 w 6335672"/>
              <a:gd name="connsiteY174" fmla="*/ 149290 h 3872204"/>
              <a:gd name="connsiteX175" fmla="*/ 2453951 w 6335672"/>
              <a:gd name="connsiteY175" fmla="*/ 130628 h 3872204"/>
              <a:gd name="connsiteX176" fmla="*/ 2332653 w 6335672"/>
              <a:gd name="connsiteY176" fmla="*/ 121298 h 3872204"/>
              <a:gd name="connsiteX177" fmla="*/ 2248678 w 6335672"/>
              <a:gd name="connsiteY177" fmla="*/ 102637 h 3872204"/>
              <a:gd name="connsiteX178" fmla="*/ 2192694 w 6335672"/>
              <a:gd name="connsiteY178" fmla="*/ 83975 h 3872204"/>
              <a:gd name="connsiteX179" fmla="*/ 2108719 w 6335672"/>
              <a:gd name="connsiteY179" fmla="*/ 65314 h 3872204"/>
              <a:gd name="connsiteX180" fmla="*/ 2090058 w 6335672"/>
              <a:gd name="connsiteY180" fmla="*/ 65314 h 3872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6335672" h="3872204">
                <a:moveTo>
                  <a:pt x="2286000" y="214604"/>
                </a:moveTo>
                <a:cubicBezTo>
                  <a:pt x="2236237" y="217714"/>
                  <a:pt x="2186346" y="219207"/>
                  <a:pt x="2136711" y="223934"/>
                </a:cubicBezTo>
                <a:cubicBezTo>
                  <a:pt x="2120923" y="225438"/>
                  <a:pt x="2105733" y="230853"/>
                  <a:pt x="2090058" y="233265"/>
                </a:cubicBezTo>
                <a:cubicBezTo>
                  <a:pt x="2065274" y="237078"/>
                  <a:pt x="2040197" y="238783"/>
                  <a:pt x="2015413" y="242596"/>
                </a:cubicBezTo>
                <a:cubicBezTo>
                  <a:pt x="1999738" y="245007"/>
                  <a:pt x="1984403" y="249319"/>
                  <a:pt x="1968760" y="251926"/>
                </a:cubicBezTo>
                <a:cubicBezTo>
                  <a:pt x="1868473" y="268640"/>
                  <a:pt x="1937770" y="252675"/>
                  <a:pt x="1866123" y="270588"/>
                </a:cubicBezTo>
                <a:lnTo>
                  <a:pt x="1259633" y="261257"/>
                </a:lnTo>
                <a:cubicBezTo>
                  <a:pt x="1243780" y="260804"/>
                  <a:pt x="1228655" y="254337"/>
                  <a:pt x="1212980" y="251926"/>
                </a:cubicBezTo>
                <a:cubicBezTo>
                  <a:pt x="1188196" y="248113"/>
                  <a:pt x="1163217" y="245706"/>
                  <a:pt x="1138335" y="242596"/>
                </a:cubicBezTo>
                <a:cubicBezTo>
                  <a:pt x="954079" y="248949"/>
                  <a:pt x="906326" y="246202"/>
                  <a:pt x="755780" y="261257"/>
                </a:cubicBezTo>
                <a:cubicBezTo>
                  <a:pt x="737743" y="263061"/>
                  <a:pt x="637170" y="276036"/>
                  <a:pt x="615821" y="279918"/>
                </a:cubicBezTo>
                <a:cubicBezTo>
                  <a:pt x="454512" y="309247"/>
                  <a:pt x="767234" y="262288"/>
                  <a:pt x="513184" y="298579"/>
                </a:cubicBezTo>
                <a:cubicBezTo>
                  <a:pt x="403837" y="335029"/>
                  <a:pt x="513008" y="302347"/>
                  <a:pt x="391886" y="326571"/>
                </a:cubicBezTo>
                <a:cubicBezTo>
                  <a:pt x="366737" y="331601"/>
                  <a:pt x="317241" y="345232"/>
                  <a:pt x="317241" y="345232"/>
                </a:cubicBezTo>
                <a:cubicBezTo>
                  <a:pt x="311021" y="351453"/>
                  <a:pt x="303106" y="356351"/>
                  <a:pt x="298580" y="363894"/>
                </a:cubicBezTo>
                <a:cubicBezTo>
                  <a:pt x="275508" y="402348"/>
                  <a:pt x="295656" y="477540"/>
                  <a:pt x="298580" y="503853"/>
                </a:cubicBezTo>
                <a:cubicBezTo>
                  <a:pt x="300669" y="522656"/>
                  <a:pt x="304801" y="541176"/>
                  <a:pt x="307911" y="559837"/>
                </a:cubicBezTo>
                <a:cubicBezTo>
                  <a:pt x="304801" y="597159"/>
                  <a:pt x="302307" y="634538"/>
                  <a:pt x="298580" y="671804"/>
                </a:cubicBezTo>
                <a:cubicBezTo>
                  <a:pt x="295594" y="701668"/>
                  <a:pt x="288910" y="760135"/>
                  <a:pt x="279919" y="793102"/>
                </a:cubicBezTo>
                <a:cubicBezTo>
                  <a:pt x="279910" y="793137"/>
                  <a:pt x="256598" y="863064"/>
                  <a:pt x="251927" y="877077"/>
                </a:cubicBezTo>
                <a:lnTo>
                  <a:pt x="242596" y="905069"/>
                </a:lnTo>
                <a:cubicBezTo>
                  <a:pt x="239486" y="964163"/>
                  <a:pt x="237985" y="1023364"/>
                  <a:pt x="233266" y="1082351"/>
                </a:cubicBezTo>
                <a:cubicBezTo>
                  <a:pt x="231757" y="1101209"/>
                  <a:pt x="228039" y="1119866"/>
                  <a:pt x="223935" y="1138334"/>
                </a:cubicBezTo>
                <a:cubicBezTo>
                  <a:pt x="221801" y="1147935"/>
                  <a:pt x="217306" y="1156869"/>
                  <a:pt x="214604" y="1166326"/>
                </a:cubicBezTo>
                <a:cubicBezTo>
                  <a:pt x="211081" y="1178656"/>
                  <a:pt x="208056" y="1191131"/>
                  <a:pt x="205274" y="1203649"/>
                </a:cubicBezTo>
                <a:cubicBezTo>
                  <a:pt x="201834" y="1219130"/>
                  <a:pt x="201511" y="1235453"/>
                  <a:pt x="195943" y="1250302"/>
                </a:cubicBezTo>
                <a:cubicBezTo>
                  <a:pt x="192005" y="1260802"/>
                  <a:pt x="182297" y="1268264"/>
                  <a:pt x="177282" y="1278294"/>
                </a:cubicBezTo>
                <a:cubicBezTo>
                  <a:pt x="172883" y="1287091"/>
                  <a:pt x="171825" y="1297246"/>
                  <a:pt x="167951" y="1306286"/>
                </a:cubicBezTo>
                <a:cubicBezTo>
                  <a:pt x="162472" y="1319070"/>
                  <a:pt x="155510" y="1331167"/>
                  <a:pt x="149290" y="1343608"/>
                </a:cubicBezTo>
                <a:cubicBezTo>
                  <a:pt x="143070" y="1374710"/>
                  <a:pt x="138322" y="1406143"/>
                  <a:pt x="130629" y="1436914"/>
                </a:cubicBezTo>
                <a:cubicBezTo>
                  <a:pt x="124409" y="1461796"/>
                  <a:pt x="116998" y="1486410"/>
                  <a:pt x="111968" y="1511559"/>
                </a:cubicBezTo>
                <a:lnTo>
                  <a:pt x="93306" y="1604865"/>
                </a:lnTo>
                <a:cubicBezTo>
                  <a:pt x="90196" y="1726163"/>
                  <a:pt x="89613" y="1847552"/>
                  <a:pt x="83976" y="1968759"/>
                </a:cubicBezTo>
                <a:cubicBezTo>
                  <a:pt x="83380" y="1981569"/>
                  <a:pt x="77160" y="1993506"/>
                  <a:pt x="74645" y="2006081"/>
                </a:cubicBezTo>
                <a:cubicBezTo>
                  <a:pt x="70935" y="2024632"/>
                  <a:pt x="68192" y="2043366"/>
                  <a:pt x="65315" y="2062065"/>
                </a:cubicBezTo>
                <a:cubicBezTo>
                  <a:pt x="61971" y="2083802"/>
                  <a:pt x="60297" y="2105814"/>
                  <a:pt x="55984" y="2127379"/>
                </a:cubicBezTo>
                <a:cubicBezTo>
                  <a:pt x="53059" y="2142004"/>
                  <a:pt x="30377" y="2196061"/>
                  <a:pt x="27992" y="2202024"/>
                </a:cubicBezTo>
                <a:cubicBezTo>
                  <a:pt x="20470" y="2239637"/>
                  <a:pt x="12417" y="2275420"/>
                  <a:pt x="9331" y="2313992"/>
                </a:cubicBezTo>
                <a:cubicBezTo>
                  <a:pt x="4860" y="2369883"/>
                  <a:pt x="3110" y="2425959"/>
                  <a:pt x="0" y="2481943"/>
                </a:cubicBezTo>
                <a:cubicBezTo>
                  <a:pt x="3110" y="2547257"/>
                  <a:pt x="5704" y="2612598"/>
                  <a:pt x="9331" y="2677886"/>
                </a:cubicBezTo>
                <a:cubicBezTo>
                  <a:pt x="11925" y="2724571"/>
                  <a:pt x="12050" y="2771558"/>
                  <a:pt x="18662" y="2817845"/>
                </a:cubicBezTo>
                <a:cubicBezTo>
                  <a:pt x="21444" y="2837318"/>
                  <a:pt x="31103" y="2855167"/>
                  <a:pt x="37323" y="2873828"/>
                </a:cubicBezTo>
                <a:cubicBezTo>
                  <a:pt x="50200" y="2912461"/>
                  <a:pt x="41196" y="2893635"/>
                  <a:pt x="65315" y="2929812"/>
                </a:cubicBezTo>
                <a:cubicBezTo>
                  <a:pt x="85599" y="2990668"/>
                  <a:pt x="77211" y="2958153"/>
                  <a:pt x="83976" y="3069771"/>
                </a:cubicBezTo>
                <a:cubicBezTo>
                  <a:pt x="87932" y="3135040"/>
                  <a:pt x="88291" y="3200518"/>
                  <a:pt x="93306" y="3265714"/>
                </a:cubicBezTo>
                <a:cubicBezTo>
                  <a:pt x="95083" y="3288821"/>
                  <a:pt x="106932" y="3326190"/>
                  <a:pt x="111968" y="3349690"/>
                </a:cubicBezTo>
                <a:cubicBezTo>
                  <a:pt x="118614" y="3380704"/>
                  <a:pt x="120599" y="3412906"/>
                  <a:pt x="130629" y="3442996"/>
                </a:cubicBezTo>
                <a:cubicBezTo>
                  <a:pt x="145921" y="3488871"/>
                  <a:pt x="145986" y="3497864"/>
                  <a:pt x="167951" y="3536302"/>
                </a:cubicBezTo>
                <a:cubicBezTo>
                  <a:pt x="173515" y="3546039"/>
                  <a:pt x="179434" y="3555679"/>
                  <a:pt x="186613" y="3564294"/>
                </a:cubicBezTo>
                <a:cubicBezTo>
                  <a:pt x="195060" y="3574431"/>
                  <a:pt x="206157" y="3582149"/>
                  <a:pt x="214604" y="3592286"/>
                </a:cubicBezTo>
                <a:cubicBezTo>
                  <a:pt x="238846" y="3621376"/>
                  <a:pt x="224788" y="3617227"/>
                  <a:pt x="251927" y="3638939"/>
                </a:cubicBezTo>
                <a:cubicBezTo>
                  <a:pt x="325813" y="3698048"/>
                  <a:pt x="225249" y="3606742"/>
                  <a:pt x="317241" y="3685592"/>
                </a:cubicBezTo>
                <a:cubicBezTo>
                  <a:pt x="327260" y="3694179"/>
                  <a:pt x="335096" y="3705136"/>
                  <a:pt x="345233" y="3713583"/>
                </a:cubicBezTo>
                <a:cubicBezTo>
                  <a:pt x="353848" y="3720762"/>
                  <a:pt x="364254" y="3725516"/>
                  <a:pt x="373225" y="3732245"/>
                </a:cubicBezTo>
                <a:cubicBezTo>
                  <a:pt x="389157" y="3744194"/>
                  <a:pt x="402990" y="3759012"/>
                  <a:pt x="419878" y="3769567"/>
                </a:cubicBezTo>
                <a:cubicBezTo>
                  <a:pt x="428218" y="3774780"/>
                  <a:pt x="439073" y="3774499"/>
                  <a:pt x="447870" y="3778898"/>
                </a:cubicBezTo>
                <a:cubicBezTo>
                  <a:pt x="457900" y="3783913"/>
                  <a:pt x="465832" y="3792544"/>
                  <a:pt x="475862" y="3797559"/>
                </a:cubicBezTo>
                <a:cubicBezTo>
                  <a:pt x="484659" y="3801957"/>
                  <a:pt x="494644" y="3803437"/>
                  <a:pt x="503853" y="3806890"/>
                </a:cubicBezTo>
                <a:cubicBezTo>
                  <a:pt x="535414" y="3818726"/>
                  <a:pt x="548841" y="3826408"/>
                  <a:pt x="578498" y="3834881"/>
                </a:cubicBezTo>
                <a:cubicBezTo>
                  <a:pt x="590829" y="3838404"/>
                  <a:pt x="603491" y="3840689"/>
                  <a:pt x="615821" y="3844212"/>
                </a:cubicBezTo>
                <a:cubicBezTo>
                  <a:pt x="625278" y="3846914"/>
                  <a:pt x="634212" y="3851409"/>
                  <a:pt x="643813" y="3853543"/>
                </a:cubicBezTo>
                <a:cubicBezTo>
                  <a:pt x="695654" y="3865063"/>
                  <a:pt x="750010" y="3867438"/>
                  <a:pt x="802433" y="3872204"/>
                </a:cubicBezTo>
                <a:cubicBezTo>
                  <a:pt x="845976" y="3869094"/>
                  <a:pt x="889707" y="3867974"/>
                  <a:pt x="933062" y="3862873"/>
                </a:cubicBezTo>
                <a:cubicBezTo>
                  <a:pt x="942830" y="3861724"/>
                  <a:pt x="951596" y="3856245"/>
                  <a:pt x="961053" y="3853543"/>
                </a:cubicBezTo>
                <a:cubicBezTo>
                  <a:pt x="973384" y="3850020"/>
                  <a:pt x="985801" y="3846727"/>
                  <a:pt x="998376" y="3844212"/>
                </a:cubicBezTo>
                <a:cubicBezTo>
                  <a:pt x="1016927" y="3840502"/>
                  <a:pt x="1036006" y="3839470"/>
                  <a:pt x="1054360" y="3834881"/>
                </a:cubicBezTo>
                <a:cubicBezTo>
                  <a:pt x="1193636" y="3800062"/>
                  <a:pt x="1052556" y="3834321"/>
                  <a:pt x="1138335" y="3797559"/>
                </a:cubicBezTo>
                <a:cubicBezTo>
                  <a:pt x="1150122" y="3792507"/>
                  <a:pt x="1163492" y="3792283"/>
                  <a:pt x="1175658" y="3788228"/>
                </a:cubicBezTo>
                <a:cubicBezTo>
                  <a:pt x="1191547" y="3782932"/>
                  <a:pt x="1206628" y="3775448"/>
                  <a:pt x="1222311" y="3769567"/>
                </a:cubicBezTo>
                <a:cubicBezTo>
                  <a:pt x="1231520" y="3766114"/>
                  <a:pt x="1240972" y="3763347"/>
                  <a:pt x="1250302" y="3760237"/>
                </a:cubicBezTo>
                <a:cubicBezTo>
                  <a:pt x="1347112" y="3695695"/>
                  <a:pt x="1197261" y="3793927"/>
                  <a:pt x="1315617" y="3722914"/>
                </a:cubicBezTo>
                <a:cubicBezTo>
                  <a:pt x="1395828" y="3674788"/>
                  <a:pt x="1343287" y="3695030"/>
                  <a:pt x="1399592" y="3676261"/>
                </a:cubicBezTo>
                <a:cubicBezTo>
                  <a:pt x="1412033" y="3666930"/>
                  <a:pt x="1423413" y="3655985"/>
                  <a:pt x="1436915" y="3648269"/>
                </a:cubicBezTo>
                <a:cubicBezTo>
                  <a:pt x="1445454" y="3643390"/>
                  <a:pt x="1456723" y="3644394"/>
                  <a:pt x="1464906" y="3638939"/>
                </a:cubicBezTo>
                <a:cubicBezTo>
                  <a:pt x="1475885" y="3631619"/>
                  <a:pt x="1482761" y="3619395"/>
                  <a:pt x="1492898" y="3610947"/>
                </a:cubicBezTo>
                <a:cubicBezTo>
                  <a:pt x="1501513" y="3603768"/>
                  <a:pt x="1512133" y="3599291"/>
                  <a:pt x="1520890" y="3592286"/>
                </a:cubicBezTo>
                <a:cubicBezTo>
                  <a:pt x="1587366" y="3539104"/>
                  <a:pt x="1481387" y="3612399"/>
                  <a:pt x="1567543" y="3554963"/>
                </a:cubicBezTo>
                <a:cubicBezTo>
                  <a:pt x="1613492" y="3486040"/>
                  <a:pt x="1591409" y="3516921"/>
                  <a:pt x="1632858" y="3461657"/>
                </a:cubicBezTo>
                <a:cubicBezTo>
                  <a:pt x="1656307" y="3391305"/>
                  <a:pt x="1624677" y="3478016"/>
                  <a:pt x="1660849" y="3405673"/>
                </a:cubicBezTo>
                <a:cubicBezTo>
                  <a:pt x="1665248" y="3396876"/>
                  <a:pt x="1667478" y="3387138"/>
                  <a:pt x="1670180" y="3377681"/>
                </a:cubicBezTo>
                <a:cubicBezTo>
                  <a:pt x="1673703" y="3365351"/>
                  <a:pt x="1673776" y="3351829"/>
                  <a:pt x="1679511" y="3340359"/>
                </a:cubicBezTo>
                <a:cubicBezTo>
                  <a:pt x="1686465" y="3326450"/>
                  <a:pt x="1698172" y="3315478"/>
                  <a:pt x="1707502" y="3303037"/>
                </a:cubicBezTo>
                <a:cubicBezTo>
                  <a:pt x="1717970" y="3271634"/>
                  <a:pt x="1717047" y="3270005"/>
                  <a:pt x="1735494" y="3237722"/>
                </a:cubicBezTo>
                <a:cubicBezTo>
                  <a:pt x="1741058" y="3227985"/>
                  <a:pt x="1748591" y="3219466"/>
                  <a:pt x="1754155" y="3209730"/>
                </a:cubicBezTo>
                <a:cubicBezTo>
                  <a:pt x="1761056" y="3197653"/>
                  <a:pt x="1767338" y="3185193"/>
                  <a:pt x="1772817" y="3172408"/>
                </a:cubicBezTo>
                <a:cubicBezTo>
                  <a:pt x="1776691" y="3163368"/>
                  <a:pt x="1777087" y="3152850"/>
                  <a:pt x="1782147" y="3144416"/>
                </a:cubicBezTo>
                <a:cubicBezTo>
                  <a:pt x="1786673" y="3136873"/>
                  <a:pt x="1795177" y="3132513"/>
                  <a:pt x="1800809" y="3125755"/>
                </a:cubicBezTo>
                <a:cubicBezTo>
                  <a:pt x="1809636" y="3115163"/>
                  <a:pt x="1831630" y="3080325"/>
                  <a:pt x="1847462" y="3069771"/>
                </a:cubicBezTo>
                <a:cubicBezTo>
                  <a:pt x="1859035" y="3062056"/>
                  <a:pt x="1873923" y="3059799"/>
                  <a:pt x="1884784" y="3051110"/>
                </a:cubicBezTo>
                <a:cubicBezTo>
                  <a:pt x="1905392" y="3034624"/>
                  <a:pt x="1922107" y="3013787"/>
                  <a:pt x="1940768" y="2995126"/>
                </a:cubicBezTo>
                <a:lnTo>
                  <a:pt x="1968760" y="2967134"/>
                </a:lnTo>
                <a:cubicBezTo>
                  <a:pt x="1978090" y="2957804"/>
                  <a:pt x="1984233" y="2943316"/>
                  <a:pt x="1996751" y="2939143"/>
                </a:cubicBezTo>
                <a:lnTo>
                  <a:pt x="2024743" y="2929812"/>
                </a:lnTo>
                <a:cubicBezTo>
                  <a:pt x="2037184" y="2920481"/>
                  <a:pt x="2048157" y="2908775"/>
                  <a:pt x="2062066" y="2901820"/>
                </a:cubicBezTo>
                <a:cubicBezTo>
                  <a:pt x="2079660" y="2893023"/>
                  <a:pt x="2118049" y="2883159"/>
                  <a:pt x="2118049" y="2883159"/>
                </a:cubicBezTo>
                <a:cubicBezTo>
                  <a:pt x="2156692" y="2844518"/>
                  <a:pt x="2121569" y="2872002"/>
                  <a:pt x="2211355" y="2855167"/>
                </a:cubicBezTo>
                <a:cubicBezTo>
                  <a:pt x="2236563" y="2850440"/>
                  <a:pt x="2260851" y="2841536"/>
                  <a:pt x="2286000" y="2836506"/>
                </a:cubicBezTo>
                <a:cubicBezTo>
                  <a:pt x="2401240" y="2813457"/>
                  <a:pt x="2257321" y="2841720"/>
                  <a:pt x="2388637" y="2817845"/>
                </a:cubicBezTo>
                <a:cubicBezTo>
                  <a:pt x="2404240" y="2815008"/>
                  <a:pt x="2419809" y="2811954"/>
                  <a:pt x="2435290" y="2808514"/>
                </a:cubicBezTo>
                <a:cubicBezTo>
                  <a:pt x="2447809" y="2805732"/>
                  <a:pt x="2459877" y="2800681"/>
                  <a:pt x="2472613" y="2799183"/>
                </a:cubicBezTo>
                <a:cubicBezTo>
                  <a:pt x="2512887" y="2794445"/>
                  <a:pt x="2553478" y="2792963"/>
                  <a:pt x="2593911" y="2789853"/>
                </a:cubicBezTo>
                <a:lnTo>
                  <a:pt x="2640564" y="2780522"/>
                </a:lnTo>
                <a:cubicBezTo>
                  <a:pt x="2684140" y="2771348"/>
                  <a:pt x="2726815" y="2756228"/>
                  <a:pt x="2771192" y="2752530"/>
                </a:cubicBezTo>
                <a:cubicBezTo>
                  <a:pt x="2808515" y="2749420"/>
                  <a:pt x="2845914" y="2747121"/>
                  <a:pt x="2883160" y="2743200"/>
                </a:cubicBezTo>
                <a:cubicBezTo>
                  <a:pt x="2905032" y="2740898"/>
                  <a:pt x="2926836" y="2737803"/>
                  <a:pt x="2948474" y="2733869"/>
                </a:cubicBezTo>
                <a:cubicBezTo>
                  <a:pt x="2961091" y="2731575"/>
                  <a:pt x="2973072" y="2726130"/>
                  <a:pt x="2985796" y="2724539"/>
                </a:cubicBezTo>
                <a:cubicBezTo>
                  <a:pt x="3052301" y="2716226"/>
                  <a:pt x="3187059" y="2710676"/>
                  <a:pt x="3247053" y="2705877"/>
                </a:cubicBezTo>
                <a:cubicBezTo>
                  <a:pt x="3275128" y="2703631"/>
                  <a:pt x="3303082" y="2700040"/>
                  <a:pt x="3331029" y="2696547"/>
                </a:cubicBezTo>
                <a:cubicBezTo>
                  <a:pt x="3352852" y="2693819"/>
                  <a:pt x="3374460" y="2689404"/>
                  <a:pt x="3396343" y="2687216"/>
                </a:cubicBezTo>
                <a:cubicBezTo>
                  <a:pt x="3436694" y="2683181"/>
                  <a:pt x="3477304" y="2682059"/>
                  <a:pt x="3517641" y="2677886"/>
                </a:cubicBezTo>
                <a:cubicBezTo>
                  <a:pt x="3567525" y="2672726"/>
                  <a:pt x="3666931" y="2659224"/>
                  <a:pt x="3666931" y="2659224"/>
                </a:cubicBezTo>
                <a:cubicBezTo>
                  <a:pt x="3766534" y="2663752"/>
                  <a:pt x="3899023" y="2667999"/>
                  <a:pt x="4002833" y="2677886"/>
                </a:cubicBezTo>
                <a:cubicBezTo>
                  <a:pt x="4024726" y="2679971"/>
                  <a:pt x="4046339" y="2684372"/>
                  <a:pt x="4068147" y="2687216"/>
                </a:cubicBezTo>
                <a:lnTo>
                  <a:pt x="4217437" y="2705877"/>
                </a:lnTo>
                <a:cubicBezTo>
                  <a:pt x="4242319" y="2708987"/>
                  <a:pt x="4267050" y="2713735"/>
                  <a:pt x="4292082" y="2715208"/>
                </a:cubicBezTo>
                <a:lnTo>
                  <a:pt x="4450702" y="2724539"/>
                </a:lnTo>
                <a:cubicBezTo>
                  <a:pt x="4506188" y="2735635"/>
                  <a:pt x="4535399" y="2743200"/>
                  <a:pt x="4599992" y="2743200"/>
                </a:cubicBezTo>
                <a:cubicBezTo>
                  <a:pt x="4684025" y="2743200"/>
                  <a:pt x="4767943" y="2736979"/>
                  <a:pt x="4851919" y="2733869"/>
                </a:cubicBezTo>
                <a:cubicBezTo>
                  <a:pt x="4861250" y="2730759"/>
                  <a:pt x="4870871" y="2728413"/>
                  <a:pt x="4879911" y="2724539"/>
                </a:cubicBezTo>
                <a:cubicBezTo>
                  <a:pt x="4892696" y="2719060"/>
                  <a:pt x="4904209" y="2710761"/>
                  <a:pt x="4917233" y="2705877"/>
                </a:cubicBezTo>
                <a:cubicBezTo>
                  <a:pt x="4929240" y="2701374"/>
                  <a:pt x="4942114" y="2699657"/>
                  <a:pt x="4954555" y="2696547"/>
                </a:cubicBezTo>
                <a:cubicBezTo>
                  <a:pt x="4999991" y="2666257"/>
                  <a:pt x="4963921" y="2685770"/>
                  <a:pt x="5019870" y="2668555"/>
                </a:cubicBezTo>
                <a:cubicBezTo>
                  <a:pt x="5217413" y="2607772"/>
                  <a:pt x="5013430" y="2662603"/>
                  <a:pt x="5159829" y="2631232"/>
                </a:cubicBezTo>
                <a:cubicBezTo>
                  <a:pt x="5328744" y="2595036"/>
                  <a:pt x="5145373" y="2611936"/>
                  <a:pt x="5458409" y="2603241"/>
                </a:cubicBezTo>
                <a:lnTo>
                  <a:pt x="5906278" y="2593910"/>
                </a:lnTo>
                <a:cubicBezTo>
                  <a:pt x="5915609" y="2587690"/>
                  <a:pt x="5924240" y="2580264"/>
                  <a:pt x="5934270" y="2575249"/>
                </a:cubicBezTo>
                <a:cubicBezTo>
                  <a:pt x="5943067" y="2570850"/>
                  <a:pt x="5953723" y="2570798"/>
                  <a:pt x="5962262" y="2565918"/>
                </a:cubicBezTo>
                <a:cubicBezTo>
                  <a:pt x="5975764" y="2558202"/>
                  <a:pt x="5987143" y="2547257"/>
                  <a:pt x="5999584" y="2537926"/>
                </a:cubicBezTo>
                <a:cubicBezTo>
                  <a:pt x="6005804" y="2525485"/>
                  <a:pt x="6010160" y="2511922"/>
                  <a:pt x="6018245" y="2500604"/>
                </a:cubicBezTo>
                <a:cubicBezTo>
                  <a:pt x="6025915" y="2489866"/>
                  <a:pt x="6039243" y="2483802"/>
                  <a:pt x="6046237" y="2472612"/>
                </a:cubicBezTo>
                <a:cubicBezTo>
                  <a:pt x="6101055" y="2384903"/>
                  <a:pt x="6035780" y="2455076"/>
                  <a:pt x="6083560" y="2407298"/>
                </a:cubicBezTo>
                <a:cubicBezTo>
                  <a:pt x="6090325" y="2387001"/>
                  <a:pt x="6102624" y="2348275"/>
                  <a:pt x="6111551" y="2332653"/>
                </a:cubicBezTo>
                <a:cubicBezTo>
                  <a:pt x="6115916" y="2325015"/>
                  <a:pt x="6123992" y="2320212"/>
                  <a:pt x="6130213" y="2313992"/>
                </a:cubicBezTo>
                <a:cubicBezTo>
                  <a:pt x="6136433" y="2301551"/>
                  <a:pt x="6140898" y="2288064"/>
                  <a:pt x="6148874" y="2276669"/>
                </a:cubicBezTo>
                <a:cubicBezTo>
                  <a:pt x="6162804" y="2256769"/>
                  <a:pt x="6180352" y="2239654"/>
                  <a:pt x="6195527" y="2220686"/>
                </a:cubicBezTo>
                <a:cubicBezTo>
                  <a:pt x="6205242" y="2208543"/>
                  <a:pt x="6214188" y="2195804"/>
                  <a:pt x="6223519" y="2183363"/>
                </a:cubicBezTo>
                <a:cubicBezTo>
                  <a:pt x="6226629" y="2174032"/>
                  <a:pt x="6230464" y="2164913"/>
                  <a:pt x="6232849" y="2155371"/>
                </a:cubicBezTo>
                <a:cubicBezTo>
                  <a:pt x="6247929" y="2095050"/>
                  <a:pt x="6247918" y="2042704"/>
                  <a:pt x="6260841" y="1978090"/>
                </a:cubicBezTo>
                <a:lnTo>
                  <a:pt x="6270172" y="1931437"/>
                </a:lnTo>
                <a:cubicBezTo>
                  <a:pt x="6267062" y="1779037"/>
                  <a:pt x="6266699" y="1626556"/>
                  <a:pt x="6260841" y="1474237"/>
                </a:cubicBezTo>
                <a:cubicBezTo>
                  <a:pt x="6260463" y="1464409"/>
                  <a:pt x="6253128" y="1455947"/>
                  <a:pt x="6251511" y="1446245"/>
                </a:cubicBezTo>
                <a:cubicBezTo>
                  <a:pt x="6238574" y="1368620"/>
                  <a:pt x="6247083" y="1368123"/>
                  <a:pt x="6232849" y="1296955"/>
                </a:cubicBezTo>
                <a:cubicBezTo>
                  <a:pt x="6227819" y="1271806"/>
                  <a:pt x="6220408" y="1247192"/>
                  <a:pt x="6214188" y="1222310"/>
                </a:cubicBezTo>
                <a:cubicBezTo>
                  <a:pt x="6207122" y="1080984"/>
                  <a:pt x="6197026" y="1014375"/>
                  <a:pt x="6214188" y="877077"/>
                </a:cubicBezTo>
                <a:cubicBezTo>
                  <a:pt x="6216996" y="854609"/>
                  <a:pt x="6226891" y="833608"/>
                  <a:pt x="6232849" y="811763"/>
                </a:cubicBezTo>
                <a:cubicBezTo>
                  <a:pt x="6236223" y="799391"/>
                  <a:pt x="6238657" y="786771"/>
                  <a:pt x="6242180" y="774441"/>
                </a:cubicBezTo>
                <a:cubicBezTo>
                  <a:pt x="6244882" y="764984"/>
                  <a:pt x="6249126" y="755991"/>
                  <a:pt x="6251511" y="746449"/>
                </a:cubicBezTo>
                <a:cubicBezTo>
                  <a:pt x="6255947" y="728704"/>
                  <a:pt x="6262985" y="681637"/>
                  <a:pt x="6270172" y="662473"/>
                </a:cubicBezTo>
                <a:cubicBezTo>
                  <a:pt x="6275056" y="649450"/>
                  <a:pt x="6284435" y="638346"/>
                  <a:pt x="6288833" y="625151"/>
                </a:cubicBezTo>
                <a:cubicBezTo>
                  <a:pt x="6324468" y="518245"/>
                  <a:pt x="6287035" y="581195"/>
                  <a:pt x="6326155" y="522514"/>
                </a:cubicBezTo>
                <a:cubicBezTo>
                  <a:pt x="6334370" y="423937"/>
                  <a:pt x="6346383" y="380416"/>
                  <a:pt x="6316825" y="279918"/>
                </a:cubicBezTo>
                <a:cubicBezTo>
                  <a:pt x="6311515" y="261862"/>
                  <a:pt x="6273798" y="244063"/>
                  <a:pt x="6260841" y="233265"/>
                </a:cubicBezTo>
                <a:cubicBezTo>
                  <a:pt x="6250704" y="224817"/>
                  <a:pt x="6244907" y="210632"/>
                  <a:pt x="6232849" y="205273"/>
                </a:cubicBezTo>
                <a:cubicBezTo>
                  <a:pt x="6215561" y="197590"/>
                  <a:pt x="6195527" y="199053"/>
                  <a:pt x="6176866" y="195943"/>
                </a:cubicBezTo>
                <a:lnTo>
                  <a:pt x="6083560" y="158620"/>
                </a:lnTo>
                <a:cubicBezTo>
                  <a:pt x="6074380" y="155089"/>
                  <a:pt x="6065110" y="151675"/>
                  <a:pt x="6055568" y="149290"/>
                </a:cubicBezTo>
                <a:cubicBezTo>
                  <a:pt x="6040183" y="145444"/>
                  <a:pt x="6024466" y="143069"/>
                  <a:pt x="6008915" y="139959"/>
                </a:cubicBezTo>
                <a:cubicBezTo>
                  <a:pt x="5903304" y="76592"/>
                  <a:pt x="6035591" y="148851"/>
                  <a:pt x="5868955" y="93306"/>
                </a:cubicBezTo>
                <a:cubicBezTo>
                  <a:pt x="5760014" y="56992"/>
                  <a:pt x="5865196" y="88819"/>
                  <a:pt x="5701004" y="55983"/>
                </a:cubicBezTo>
                <a:cubicBezTo>
                  <a:pt x="5601095" y="36003"/>
                  <a:pt x="5682987" y="51200"/>
                  <a:pt x="5505062" y="27992"/>
                </a:cubicBezTo>
                <a:cubicBezTo>
                  <a:pt x="5483254" y="25147"/>
                  <a:pt x="5461631" y="20849"/>
                  <a:pt x="5439747" y="18661"/>
                </a:cubicBezTo>
                <a:cubicBezTo>
                  <a:pt x="5363201" y="11006"/>
                  <a:pt x="5231508" y="4216"/>
                  <a:pt x="5159829" y="0"/>
                </a:cubicBezTo>
                <a:lnTo>
                  <a:pt x="4851919" y="9330"/>
                </a:lnTo>
                <a:cubicBezTo>
                  <a:pt x="4820696" y="10782"/>
                  <a:pt x="4789870" y="18661"/>
                  <a:pt x="4758613" y="18661"/>
                </a:cubicBezTo>
                <a:cubicBezTo>
                  <a:pt x="4596852" y="18661"/>
                  <a:pt x="4435152" y="12440"/>
                  <a:pt x="4273421" y="9330"/>
                </a:cubicBezTo>
                <a:cubicBezTo>
                  <a:pt x="4192556" y="12440"/>
                  <a:pt x="4111579" y="13394"/>
                  <a:pt x="4030825" y="18661"/>
                </a:cubicBezTo>
                <a:cubicBezTo>
                  <a:pt x="3594635" y="47108"/>
                  <a:pt x="3996345" y="26643"/>
                  <a:pt x="3769568" y="46653"/>
                </a:cubicBezTo>
                <a:cubicBezTo>
                  <a:pt x="3632075" y="58785"/>
                  <a:pt x="3520429" y="65750"/>
                  <a:pt x="3387013" y="74645"/>
                </a:cubicBezTo>
                <a:cubicBezTo>
                  <a:pt x="3338068" y="81637"/>
                  <a:pt x="3313199" y="84672"/>
                  <a:pt x="3265715" y="93306"/>
                </a:cubicBezTo>
                <a:cubicBezTo>
                  <a:pt x="3250112" y="96143"/>
                  <a:pt x="3234762" y="100394"/>
                  <a:pt x="3219062" y="102637"/>
                </a:cubicBezTo>
                <a:cubicBezTo>
                  <a:pt x="3191181" y="106620"/>
                  <a:pt x="3162967" y="107984"/>
                  <a:pt x="3135086" y="111967"/>
                </a:cubicBezTo>
                <a:cubicBezTo>
                  <a:pt x="2973200" y="135093"/>
                  <a:pt x="3168962" y="108924"/>
                  <a:pt x="3060441" y="130628"/>
                </a:cubicBezTo>
                <a:cubicBezTo>
                  <a:pt x="3038876" y="134941"/>
                  <a:pt x="3016864" y="136615"/>
                  <a:pt x="2995127" y="139959"/>
                </a:cubicBezTo>
                <a:cubicBezTo>
                  <a:pt x="2935647" y="149110"/>
                  <a:pt x="2951293" y="146253"/>
                  <a:pt x="2901821" y="158620"/>
                </a:cubicBezTo>
                <a:cubicBezTo>
                  <a:pt x="2789854" y="155510"/>
                  <a:pt x="2677711" y="156277"/>
                  <a:pt x="2565919" y="149290"/>
                </a:cubicBezTo>
                <a:cubicBezTo>
                  <a:pt x="2528155" y="146930"/>
                  <a:pt x="2491677" y="133530"/>
                  <a:pt x="2453951" y="130628"/>
                </a:cubicBezTo>
                <a:lnTo>
                  <a:pt x="2332653" y="121298"/>
                </a:lnTo>
                <a:cubicBezTo>
                  <a:pt x="2306030" y="115973"/>
                  <a:pt x="2275022" y="110540"/>
                  <a:pt x="2248678" y="102637"/>
                </a:cubicBezTo>
                <a:cubicBezTo>
                  <a:pt x="2229837" y="96985"/>
                  <a:pt x="2211778" y="88746"/>
                  <a:pt x="2192694" y="83975"/>
                </a:cubicBezTo>
                <a:cubicBezTo>
                  <a:pt x="2165534" y="77185"/>
                  <a:pt x="2136351" y="69262"/>
                  <a:pt x="2108719" y="65314"/>
                </a:cubicBezTo>
                <a:cubicBezTo>
                  <a:pt x="2102561" y="64434"/>
                  <a:pt x="2096278" y="65314"/>
                  <a:pt x="2090058" y="65314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19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Características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Custo total </a:t>
            </a:r>
            <a:r>
              <a:rPr lang="pt-PT" dirty="0"/>
              <a:t>d</a:t>
            </a:r>
            <a:r>
              <a:rPr lang="pt-PT" dirty="0" smtClean="0"/>
              <a:t>o estado antes da decisão </a:t>
            </a:r>
          </a:p>
          <a:p>
            <a:r>
              <a:rPr lang="pt-PT" dirty="0" smtClean="0"/>
              <a:t>Número de tarefas por planear </a:t>
            </a:r>
            <a:r>
              <a:rPr lang="pt-PT" dirty="0"/>
              <a:t>antes da </a:t>
            </a:r>
            <a:r>
              <a:rPr lang="pt-PT" dirty="0" smtClean="0"/>
              <a:t>decisão</a:t>
            </a:r>
          </a:p>
          <a:p>
            <a:r>
              <a:rPr lang="pt-PT" dirty="0" smtClean="0"/>
              <a:t>Variação no número de tarefas por planear</a:t>
            </a:r>
          </a:p>
          <a:p>
            <a:r>
              <a:rPr lang="pt-PT" dirty="0" smtClean="0"/>
              <a:t>Variação na duração do turno</a:t>
            </a:r>
          </a:p>
          <a:p>
            <a:r>
              <a:rPr lang="pt-PT" dirty="0" smtClean="0"/>
              <a:t>Variação no espaço livre dos turnos para receber tarefas</a:t>
            </a:r>
          </a:p>
          <a:p>
            <a:r>
              <a:rPr lang="pt-PT" dirty="0" smtClean="0"/>
              <a:t>Variação no número de turnos modificados</a:t>
            </a:r>
          </a:p>
          <a:p>
            <a:r>
              <a:rPr lang="pt-PT" dirty="0" smtClean="0"/>
              <a:t>Outras?</a:t>
            </a:r>
          </a:p>
          <a:p>
            <a:endParaRPr lang="en-GB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4149080"/>
            <a:ext cx="3819327" cy="1929293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3059832" y="4365104"/>
            <a:ext cx="504056" cy="108000"/>
          </a:xfrm>
          <a:prstGeom prst="rect">
            <a:avLst/>
          </a:prstGeom>
          <a:solidFill>
            <a:schemeClr val="bg1">
              <a:lumMod val="5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>
            <a:off x="3410541" y="4897153"/>
            <a:ext cx="576000" cy="108000"/>
          </a:xfrm>
          <a:prstGeom prst="rect">
            <a:avLst/>
          </a:prstGeom>
          <a:solidFill>
            <a:schemeClr val="bg1">
              <a:lumMod val="5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3779912" y="5363885"/>
            <a:ext cx="720000" cy="108000"/>
          </a:xfrm>
          <a:prstGeom prst="rect">
            <a:avLst/>
          </a:prstGeom>
          <a:solidFill>
            <a:schemeClr val="bg1">
              <a:lumMod val="5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>
            <a:off x="4355976" y="5841280"/>
            <a:ext cx="864000" cy="108000"/>
          </a:xfrm>
          <a:prstGeom prst="rect">
            <a:avLst/>
          </a:prstGeom>
          <a:solidFill>
            <a:schemeClr val="bg1">
              <a:lumMod val="5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59832" y="3969072"/>
            <a:ext cx="720000" cy="108000"/>
          </a:xfrm>
          <a:prstGeom prst="rect">
            <a:avLst/>
          </a:prstGeom>
          <a:solidFill>
            <a:schemeClr val="bg1">
              <a:lumMod val="5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410541" y="3859740"/>
            <a:ext cx="576000" cy="108000"/>
          </a:xfrm>
          <a:prstGeom prst="rect">
            <a:avLst/>
          </a:prstGeom>
          <a:solidFill>
            <a:schemeClr val="bg1">
              <a:lumMod val="5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779912" y="3969072"/>
            <a:ext cx="1440000" cy="108000"/>
          </a:xfrm>
          <a:prstGeom prst="rect">
            <a:avLst/>
          </a:prstGeom>
          <a:solidFill>
            <a:schemeClr val="bg1">
              <a:lumMod val="5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4355976" y="3861048"/>
            <a:ext cx="864000" cy="108000"/>
          </a:xfrm>
          <a:prstGeom prst="rect">
            <a:avLst/>
          </a:prstGeom>
          <a:solidFill>
            <a:schemeClr val="bg1">
              <a:lumMod val="5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3562588" y="3861048"/>
            <a:ext cx="216000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4499992" y="3861048"/>
            <a:ext cx="720000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708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168757" y="1153773"/>
            <a:ext cx="8783637" cy="4752975"/>
          </a:xfrm>
        </p:spPr>
        <p:txBody>
          <a:bodyPr/>
          <a:lstStyle/>
          <a:p>
            <a:r>
              <a:rPr lang="pt-PT" altLang="pt-PT" sz="2200" b="1" dirty="0" smtClean="0">
                <a:solidFill>
                  <a:srgbClr val="7F7F7F"/>
                </a:solidFill>
                <a:ea typeface="ＭＳ Ｐゴシック" panose="020B0600070205080204" pitchFamily="34" charset="-128"/>
              </a:rPr>
              <a:t>Sobre</a:t>
            </a:r>
          </a:p>
          <a:p>
            <a:pPr lvl="1">
              <a:spcBef>
                <a:spcPts val="0"/>
              </a:spcBef>
              <a:defRPr/>
            </a:pPr>
            <a:r>
              <a:rPr lang="pt-PT" sz="1600" dirty="0" smtClean="0">
                <a:solidFill>
                  <a:srgbClr val="7F7F7F"/>
                </a:solidFill>
              </a:rPr>
              <a:t>Transporta mais de </a:t>
            </a:r>
            <a:r>
              <a:rPr lang="pt-PT" sz="1600" dirty="0" smtClean="0">
                <a:solidFill>
                  <a:srgbClr val="7F7F7F"/>
                </a:solidFill>
              </a:rPr>
              <a:t>1.200.000 </a:t>
            </a:r>
            <a:r>
              <a:rPr lang="pt-PT" sz="1600" dirty="0" smtClean="0">
                <a:solidFill>
                  <a:srgbClr val="7F7F7F"/>
                </a:solidFill>
              </a:rPr>
              <a:t>passageiros / dia</a:t>
            </a:r>
          </a:p>
          <a:p>
            <a:pPr lvl="1">
              <a:spcBef>
                <a:spcPts val="0"/>
              </a:spcBef>
              <a:defRPr/>
            </a:pPr>
            <a:r>
              <a:rPr lang="pt-PT" sz="1600" dirty="0" smtClean="0">
                <a:solidFill>
                  <a:srgbClr val="7F7F7F"/>
                </a:solidFill>
              </a:rPr>
              <a:t>4.700 comboios / dia</a:t>
            </a:r>
          </a:p>
          <a:p>
            <a:pPr lvl="1">
              <a:spcBef>
                <a:spcPts val="0"/>
              </a:spcBef>
              <a:defRPr/>
            </a:pPr>
            <a:r>
              <a:rPr lang="pt-PT" sz="1600" dirty="0" smtClean="0">
                <a:solidFill>
                  <a:srgbClr val="7F7F7F"/>
                </a:solidFill>
              </a:rPr>
              <a:t>Pessoal planeado: </a:t>
            </a:r>
            <a:r>
              <a:rPr lang="pt-PT" sz="1600" b="1" dirty="0" smtClean="0">
                <a:solidFill>
                  <a:srgbClr val="7F7F7F"/>
                </a:solidFill>
              </a:rPr>
              <a:t>mais de 5.200 </a:t>
            </a:r>
            <a:r>
              <a:rPr lang="pt-PT" sz="1400" dirty="0" smtClean="0">
                <a:solidFill>
                  <a:srgbClr val="7F7F7F"/>
                </a:solidFill>
              </a:rPr>
              <a:t>(maquinistas e revisores)</a:t>
            </a:r>
          </a:p>
          <a:p>
            <a:pPr lvl="1">
              <a:spcBef>
                <a:spcPts val="0"/>
              </a:spcBef>
              <a:defRPr/>
            </a:pPr>
            <a:r>
              <a:rPr lang="pt-PT" sz="1600" dirty="0" smtClean="0">
                <a:solidFill>
                  <a:srgbClr val="7F7F7F"/>
                </a:solidFill>
              </a:rPr>
              <a:t>Sistema em operação </a:t>
            </a:r>
            <a:r>
              <a:rPr lang="pt-PT" sz="1600" b="1" dirty="0" smtClean="0">
                <a:solidFill>
                  <a:srgbClr val="7F7F7F"/>
                </a:solidFill>
              </a:rPr>
              <a:t>desde 1998</a:t>
            </a:r>
          </a:p>
          <a:p>
            <a:pPr marL="457189" lvl="1" indent="0">
              <a:spcBef>
                <a:spcPts val="0"/>
              </a:spcBef>
              <a:buNone/>
              <a:defRPr/>
            </a:pPr>
            <a:endParaRPr lang="pt-PT" sz="8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>
              <a:defRPr/>
            </a:pPr>
            <a:r>
              <a:rPr lang="pt-PT" sz="2200" b="1" dirty="0" smtClean="0">
                <a:solidFill>
                  <a:srgbClr val="F37D00"/>
                </a:solidFill>
                <a:ea typeface="ＭＳ Ｐゴシック" panose="020B0600070205080204" pitchFamily="34" charset="-128"/>
              </a:rPr>
              <a:t>Benefícios</a:t>
            </a:r>
          </a:p>
          <a:p>
            <a:pPr indent="357179">
              <a:buFont typeface="Arial" pitchFamily="34" charset="0"/>
              <a:buChar char="•"/>
            </a:pPr>
            <a:r>
              <a:rPr lang="pt-PT" sz="1800" b="1" dirty="0" smtClean="0"/>
              <a:t>6% de redução</a:t>
            </a:r>
            <a:r>
              <a:rPr lang="pt-PT" sz="1800" dirty="0" smtClean="0"/>
              <a:t> de tripulantes</a:t>
            </a:r>
          </a:p>
          <a:p>
            <a:pPr indent="357179">
              <a:buFont typeface="Arial" pitchFamily="34" charset="0"/>
              <a:buChar char="•"/>
            </a:pPr>
            <a:r>
              <a:rPr lang="pt-PT" sz="1800" b="1" dirty="0" smtClean="0"/>
              <a:t>60% de redução </a:t>
            </a:r>
            <a:r>
              <a:rPr lang="pt-PT" sz="1800" dirty="0" smtClean="0"/>
              <a:t>de planeadores</a:t>
            </a:r>
          </a:p>
          <a:p>
            <a:pPr indent="357179">
              <a:buFont typeface="Arial" pitchFamily="34" charset="0"/>
              <a:buChar char="•"/>
            </a:pPr>
            <a:r>
              <a:rPr lang="pt-PT" sz="1800" b="1" dirty="0" smtClean="0"/>
              <a:t>Redução no tempo de planeamento</a:t>
            </a:r>
            <a:r>
              <a:rPr lang="pt-PT" sz="1800" dirty="0" smtClean="0"/>
              <a:t> - alguns dias vs. vários meses</a:t>
            </a:r>
          </a:p>
          <a:p>
            <a:pPr indent="357179">
              <a:buFont typeface="Arial" pitchFamily="34" charset="0"/>
              <a:buChar char="•"/>
            </a:pPr>
            <a:r>
              <a:rPr lang="pt-PT" sz="1800" dirty="0" smtClean="0"/>
              <a:t>Apenas </a:t>
            </a:r>
            <a:r>
              <a:rPr lang="pt-PT" sz="1800" b="1" dirty="0" smtClean="0"/>
              <a:t>15-20 minutos </a:t>
            </a:r>
            <a:r>
              <a:rPr lang="pt-PT" sz="1800" dirty="0" smtClean="0"/>
              <a:t>para reagir a incidentes</a:t>
            </a:r>
          </a:p>
          <a:p>
            <a:pPr indent="357179">
              <a:buFont typeface="Arial" pitchFamily="34" charset="0"/>
              <a:buChar char="•"/>
            </a:pPr>
            <a:r>
              <a:rPr lang="pt-PT" sz="1800" dirty="0" smtClean="0"/>
              <a:t>Turnos bastante “</a:t>
            </a:r>
            <a:r>
              <a:rPr lang="pt-PT" sz="1800" b="1" dirty="0" smtClean="0"/>
              <a:t>sociais</a:t>
            </a:r>
            <a:r>
              <a:rPr lang="pt-PT" sz="1800" dirty="0" smtClean="0"/>
              <a:t>”</a:t>
            </a:r>
          </a:p>
          <a:p>
            <a:pPr lvl="1" indent="357179">
              <a:buFont typeface="Arial" pitchFamily="34" charset="0"/>
              <a:buChar char="•"/>
            </a:pPr>
            <a:r>
              <a:rPr lang="pt-PT" sz="1800" dirty="0" smtClean="0"/>
              <a:t>Tempos de trabalho médios e desvios </a:t>
            </a:r>
          </a:p>
          <a:p>
            <a:pPr lvl="1" indent="357179">
              <a:buFont typeface="Arial" pitchFamily="34" charset="0"/>
              <a:buChar char="•"/>
            </a:pPr>
            <a:r>
              <a:rPr lang="pt-PT" sz="1800" b="1" dirty="0" smtClean="0"/>
              <a:t>Trabalho não repetitivo</a:t>
            </a:r>
          </a:p>
          <a:p>
            <a:pPr lvl="1" indent="357179">
              <a:buFont typeface="Arial" pitchFamily="34" charset="0"/>
              <a:buChar char="•"/>
            </a:pPr>
            <a:r>
              <a:rPr lang="pt-PT" sz="1800" dirty="0" smtClean="0"/>
              <a:t>Distribuição de “</a:t>
            </a:r>
            <a:r>
              <a:rPr lang="pt-PT" sz="1800" b="1" dirty="0" smtClean="0"/>
              <a:t>bons e maus turnos</a:t>
            </a:r>
            <a:r>
              <a:rPr lang="pt-PT" sz="1800" dirty="0" smtClean="0"/>
              <a:t>” entre bases de pessoal</a:t>
            </a:r>
            <a:endParaRPr lang="pt-PT" sz="2000" dirty="0" smtClean="0"/>
          </a:p>
          <a:p>
            <a:endParaRPr lang="pt-PT" altLang="pt-PT" sz="2200" dirty="0" smtClean="0">
              <a:solidFill>
                <a:srgbClr val="FF8000"/>
              </a:solidFill>
              <a:ea typeface="ＭＳ Ｐゴシック" panose="020B0600070205080204" pitchFamily="34" charset="-128"/>
            </a:endParaRPr>
          </a:p>
          <a:p>
            <a:pPr lvl="1"/>
            <a:endParaRPr lang="pt-PT" altLang="pt-PT" sz="2000" dirty="0" smtClean="0">
              <a:ea typeface="ＭＳ Ｐゴシック" panose="020B0600070205080204" pitchFamily="34" charset="-128"/>
            </a:endParaRPr>
          </a:p>
          <a:p>
            <a:endParaRPr lang="pt-PT" altLang="pt-PT" sz="2200" dirty="0" smtClean="0">
              <a:ea typeface="ＭＳ Ｐゴシック" panose="020B0600070205080204" pitchFamily="34" charset="-128"/>
            </a:endParaRPr>
          </a:p>
          <a:p>
            <a:endParaRPr lang="pt-PT" altLang="pt-PT" sz="2200" dirty="0">
              <a:ea typeface="ＭＳ Ｐゴシック" panose="020B0600070205080204" pitchFamily="34" charset="-128"/>
            </a:endParaRPr>
          </a:p>
        </p:txBody>
      </p:sp>
      <p:sp>
        <p:nvSpPr>
          <p:cNvPr id="7" name="Rectangle 1026"/>
          <p:cNvSpPr txBox="1">
            <a:spLocks noChangeArrowheads="1"/>
          </p:cNvSpPr>
          <p:nvPr/>
        </p:nvSpPr>
        <p:spPr>
          <a:xfrm>
            <a:off x="154379" y="206772"/>
            <a:ext cx="6793885" cy="917972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dirty="0" smtClean="0">
                <a:solidFill>
                  <a:srgbClr val="7F7F7F"/>
                </a:solidFill>
              </a:rPr>
              <a:t>Case Study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PT" sz="2800" b="1" dirty="0" smtClean="0">
                <a:solidFill>
                  <a:srgbClr val="F37D00"/>
                </a:solidFill>
              </a:rPr>
              <a:t>Caminhos-de-ferro Holandeses (NS)</a:t>
            </a:r>
            <a:endParaRPr lang="pt-PT" sz="2800" b="1" dirty="0">
              <a:solidFill>
                <a:srgbClr val="F37D00"/>
              </a:solidFill>
            </a:endParaRPr>
          </a:p>
        </p:txBody>
      </p:sp>
      <p:pic>
        <p:nvPicPr>
          <p:cNvPr id="5" name="Picture 12" descr="ns new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88640"/>
            <a:ext cx="972000" cy="64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310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Desafio (resumo)</a:t>
            </a:r>
            <a:endParaRPr lang="pt-P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 smtClean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Determinar </a:t>
                </a:r>
                <a:r>
                  <a:rPr lang="pt-PT" dirty="0"/>
                  <a:t>a função</a:t>
                </a:r>
                <a:r>
                  <a:rPr lang="pt-PT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t-PT">
                        <a:latin typeface="Cambria Math" panose="02040503050406030204" pitchFamily="18" charset="0"/>
                      </a:rPr>
                      <m:t>MCTR</m:t>
                    </m:r>
                    <m:r>
                      <a:rPr lang="pt-PT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pt-PT" dirty="0"/>
                  <a:t> (modelo de aprendizagem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/>
                  <a:t>Determinar os pesos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pt-PT" i="1">
                        <a:latin typeface="Cambria Math" panose="02040503050406030204" pitchFamily="18" charset="0"/>
                      </a:rPr>
                      <m:t>,…,</m:t>
                    </m:r>
                    <m:r>
                      <m:rPr>
                        <m:nor/>
                      </m:rPr>
                      <a:rPr lang="pt-PT" dirty="0"/>
                      <m:t> </m:t>
                    </m:r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</m:oMath>
                </a14:m>
                <a:r>
                  <a:rPr lang="pt-PT" dirty="0"/>
                  <a:t> com base </a:t>
                </a:r>
                <a:r>
                  <a:rPr lang="pt-PT" dirty="0" smtClean="0"/>
                  <a:t>no histórico</a:t>
                </a:r>
              </a:p>
              <a:p>
                <a:pPr marL="742941" lvl="1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Como é que isto é feito?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/>
                  <a:t>Determinar as características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pt-PT" i="1">
                        <a:latin typeface="Cambria Math" panose="02040503050406030204" pitchFamily="18" charset="0"/>
                      </a:rPr>
                      <m:t>,…,</m:t>
                    </m:r>
                  </m:oMath>
                </a14:m>
                <a:r>
                  <a:rPr lang="pt-PT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P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r>
                  <a:rPr lang="pt-PT" dirty="0"/>
                  <a:t> </a:t>
                </a:r>
                <a:r>
                  <a:rPr lang="pt-PT" dirty="0" smtClean="0"/>
                  <a:t>relevantes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/>
                  <a:t>Objectivo:</a:t>
                </a:r>
                <a:r>
                  <a:rPr lang="pt-PT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t-PT">
                        <a:latin typeface="Cambria Math" panose="02040503050406030204" pitchFamily="18" charset="0"/>
                      </a:rPr>
                      <m:t>MCTR</m:t>
                    </m:r>
                    <m:r>
                      <a:rPr lang="pt-PT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pt-PT" dirty="0"/>
                  <a:t> preveja melhor que</a:t>
                </a:r>
                <a:r>
                  <a:rPr lang="pt-PT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t-PT">
                        <a:latin typeface="Cambria Math" panose="02040503050406030204" pitchFamily="18" charset="0"/>
                      </a:rPr>
                      <m:t>MCTR</m:t>
                    </m:r>
                  </m:oMath>
                </a14:m>
                <a:r>
                  <a:rPr lang="pt-PT" dirty="0"/>
                  <a:t>→ melhores soluções em menos tempo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9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533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2771775" y="2627970"/>
            <a:ext cx="36718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2800" dirty="0" smtClean="0">
                <a:solidFill>
                  <a:srgbClr val="F37D00"/>
                </a:solidFill>
              </a:rPr>
              <a:t>Obrigados</a:t>
            </a:r>
            <a:endParaRPr lang="pt-PT" sz="2800" dirty="0">
              <a:solidFill>
                <a:srgbClr val="F37D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6172" y="6404191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V1.7</a:t>
            </a:r>
            <a:endParaRPr lang="pt-PT" sz="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1115616" y="3797409"/>
            <a:ext cx="26677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pt-PT" altLang="en-US" sz="2000" b="1" dirty="0" smtClean="0"/>
              <a:t>Criação &amp;</a:t>
            </a:r>
          </a:p>
          <a:p>
            <a:r>
              <a:rPr lang="pt-PT" altLang="en-US" sz="2000" b="1" dirty="0" smtClean="0"/>
              <a:t>Gestão </a:t>
            </a:r>
            <a:r>
              <a:rPr lang="pt-PT" altLang="en-US" sz="1600" b="1" dirty="0" smtClean="0"/>
              <a:t>de </a:t>
            </a:r>
          </a:p>
          <a:p>
            <a:r>
              <a:rPr lang="pt-PT" altLang="en-US" sz="2000" b="1" dirty="0" smtClean="0"/>
              <a:t>Horários</a:t>
            </a:r>
            <a:endParaRPr lang="pt-PT" altLang="en-US" sz="2000" b="1" dirty="0"/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3843371" y="3800981"/>
            <a:ext cx="231280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pt-PT" altLang="en-US" sz="2000" b="1" dirty="0" smtClean="0"/>
              <a:t>Planeamento &amp; Gestão </a:t>
            </a:r>
            <a:r>
              <a:rPr lang="pt-PT" altLang="en-US" sz="1600" b="1" dirty="0" smtClean="0"/>
              <a:t>de </a:t>
            </a:r>
            <a:r>
              <a:rPr lang="pt-PT" altLang="en-US" sz="2000" b="1" dirty="0" smtClean="0"/>
              <a:t>Veículos</a:t>
            </a:r>
            <a:endParaRPr lang="pt-PT" altLang="en-US" sz="2000" b="1" dirty="0"/>
          </a:p>
        </p:txBody>
      </p:sp>
      <p:sp>
        <p:nvSpPr>
          <p:cNvPr id="9" name="TextBox 17"/>
          <p:cNvSpPr txBox="1">
            <a:spLocks noChangeArrowheads="1"/>
          </p:cNvSpPr>
          <p:nvPr/>
        </p:nvSpPr>
        <p:spPr bwMode="auto">
          <a:xfrm>
            <a:off x="6464756" y="3806935"/>
            <a:ext cx="241122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pt-PT" altLang="en-US" sz="2000" b="1" dirty="0" smtClean="0"/>
              <a:t>Planeamento &amp; Gestão </a:t>
            </a:r>
            <a:r>
              <a:rPr lang="pt-PT" altLang="en-US" sz="1600" b="1" dirty="0" smtClean="0"/>
              <a:t>de </a:t>
            </a:r>
          </a:p>
          <a:p>
            <a:r>
              <a:rPr lang="pt-PT" altLang="en-US" sz="2000" b="1" dirty="0" smtClean="0"/>
              <a:t>Pessoal</a:t>
            </a:r>
            <a:endParaRPr lang="pt-PT" altLang="en-US" sz="2000" b="1" dirty="0"/>
          </a:p>
        </p:txBody>
      </p:sp>
      <p:pic>
        <p:nvPicPr>
          <p:cNvPr id="10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000" y="1314955"/>
            <a:ext cx="2916000" cy="29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9" y="1314955"/>
            <a:ext cx="2915841" cy="2915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305088"/>
            <a:ext cx="2916000" cy="29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12" y="45235"/>
            <a:ext cx="1224000" cy="12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26"/>
          <p:cNvSpPr txBox="1">
            <a:spLocks noChangeArrowheads="1"/>
          </p:cNvSpPr>
          <p:nvPr/>
        </p:nvSpPr>
        <p:spPr>
          <a:xfrm>
            <a:off x="154379" y="183912"/>
            <a:ext cx="5941219" cy="917972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pt-PT" sz="2800" b="1" dirty="0" smtClean="0">
                <a:solidFill>
                  <a:srgbClr val="F37D00"/>
                </a:solidFill>
                <a:ea typeface="+mj-ea"/>
              </a:rPr>
              <a:t>Oferta de soluções para resolver</a:t>
            </a:r>
          </a:p>
          <a:p>
            <a:pPr>
              <a:defRPr/>
            </a:pPr>
            <a:r>
              <a:rPr lang="pt-PT" sz="2800" b="1" dirty="0" smtClean="0">
                <a:solidFill>
                  <a:srgbClr val="F37D00"/>
                </a:solidFill>
                <a:ea typeface="+mj-ea"/>
              </a:rPr>
              <a:t>o desafio da produtividade</a:t>
            </a:r>
            <a:endParaRPr lang="pt-PT" sz="2800" b="1" dirty="0">
              <a:solidFill>
                <a:srgbClr val="F37D00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2483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168757" y="1153773"/>
            <a:ext cx="8783637" cy="4752975"/>
          </a:xfrm>
        </p:spPr>
        <p:txBody>
          <a:bodyPr/>
          <a:lstStyle/>
          <a:p>
            <a:pPr marL="457189" lvl="1" indent="0">
              <a:spcBef>
                <a:spcPts val="0"/>
              </a:spcBef>
              <a:buNone/>
              <a:defRPr/>
            </a:pPr>
            <a:endParaRPr lang="pt-PT" sz="8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685791" indent="-342900"/>
            <a:r>
              <a:rPr lang="pt-PT" sz="2800" dirty="0" smtClean="0"/>
              <a:t>Tecnologias estratégicas</a:t>
            </a:r>
          </a:p>
          <a:p>
            <a:pPr marL="1028682" lvl="1" indent="-285750"/>
            <a:r>
              <a:rPr lang="pt-PT" sz="2400" i="1" dirty="0" err="1" smtClean="0"/>
              <a:t>Machine</a:t>
            </a:r>
            <a:r>
              <a:rPr lang="pt-PT" sz="2400" i="1" dirty="0" smtClean="0"/>
              <a:t> </a:t>
            </a:r>
            <a:r>
              <a:rPr lang="pt-PT" sz="2400" i="1" dirty="0" err="1" smtClean="0"/>
              <a:t>learning</a:t>
            </a:r>
            <a:r>
              <a:rPr lang="pt-PT" sz="2400" i="1" dirty="0" smtClean="0"/>
              <a:t> </a:t>
            </a:r>
            <a:r>
              <a:rPr lang="pt-PT" sz="2400" dirty="0" smtClean="0"/>
              <a:t>/ </a:t>
            </a:r>
            <a:r>
              <a:rPr lang="pt-PT" sz="2400" i="1" dirty="0" err="1" smtClean="0"/>
              <a:t>Big</a:t>
            </a:r>
            <a:r>
              <a:rPr lang="pt-PT" sz="2400" i="1" smtClean="0"/>
              <a:t> Data</a:t>
            </a:r>
            <a:endParaRPr lang="pt-PT" sz="2400" i="1" dirty="0" smtClean="0"/>
          </a:p>
          <a:p>
            <a:pPr marL="1028682" lvl="1" indent="-285750"/>
            <a:r>
              <a:rPr lang="pt-PT" sz="2400" dirty="0" smtClean="0"/>
              <a:t>Robótica</a:t>
            </a:r>
          </a:p>
          <a:p>
            <a:pPr marL="685791" indent="-342900"/>
            <a:endParaRPr lang="pt-PT" sz="2800" dirty="0" smtClean="0"/>
          </a:p>
          <a:p>
            <a:pPr marL="685791" indent="-342900"/>
            <a:r>
              <a:rPr lang="pt-PT" sz="2800" dirty="0" smtClean="0"/>
              <a:t>Parcerias com universidades e institutos</a:t>
            </a:r>
          </a:p>
          <a:p>
            <a:pPr marL="685791" indent="-342900"/>
            <a:endParaRPr lang="pt-PT" sz="2800" dirty="0" smtClean="0"/>
          </a:p>
          <a:p>
            <a:pPr marL="685791" indent="-342900"/>
            <a:r>
              <a:rPr lang="pt-PT" sz="2800" dirty="0" smtClean="0"/>
              <a:t>Possíveis aplicações (transportes)</a:t>
            </a:r>
          </a:p>
          <a:p>
            <a:pPr marL="1028682" lvl="1" indent="-285750"/>
            <a:r>
              <a:rPr lang="pt-PT" sz="2400" dirty="0" smtClean="0"/>
              <a:t>Optimização (desafio)</a:t>
            </a:r>
          </a:p>
          <a:p>
            <a:pPr marL="1028682" lvl="1" indent="-285750"/>
            <a:r>
              <a:rPr lang="pt-PT" sz="2400" dirty="0" smtClean="0"/>
              <a:t>Outros…</a:t>
            </a:r>
            <a:endParaRPr lang="en-US" sz="2000" dirty="0" smtClean="0"/>
          </a:p>
          <a:p>
            <a:pPr marL="0" indent="0">
              <a:buNone/>
            </a:pPr>
            <a:endParaRPr lang="pt-PT" altLang="pt-PT" sz="2200" dirty="0" smtClean="0">
              <a:solidFill>
                <a:srgbClr val="FF8000"/>
              </a:solidFill>
              <a:ea typeface="ＭＳ Ｐゴシック" panose="020B0600070205080204" pitchFamily="34" charset="-128"/>
            </a:endParaRPr>
          </a:p>
          <a:p>
            <a:pPr lvl="1"/>
            <a:endParaRPr lang="pt-PT" altLang="pt-PT" sz="2000" dirty="0" smtClean="0">
              <a:ea typeface="ＭＳ Ｐゴシック" panose="020B0600070205080204" pitchFamily="34" charset="-128"/>
            </a:endParaRPr>
          </a:p>
          <a:p>
            <a:endParaRPr lang="pt-PT" altLang="pt-PT" sz="2200" dirty="0" smtClean="0">
              <a:ea typeface="ＭＳ Ｐゴシック" panose="020B0600070205080204" pitchFamily="34" charset="-128"/>
            </a:endParaRPr>
          </a:p>
          <a:p>
            <a:endParaRPr lang="pt-PT" altLang="pt-PT" sz="2200" dirty="0">
              <a:ea typeface="ＭＳ Ｐゴシック" panose="020B0600070205080204" pitchFamily="34" charset="-128"/>
            </a:endParaRPr>
          </a:p>
        </p:txBody>
      </p:sp>
      <p:sp>
        <p:nvSpPr>
          <p:cNvPr id="7" name="Rectangle 1026"/>
          <p:cNvSpPr txBox="1">
            <a:spLocks noChangeArrowheads="1"/>
          </p:cNvSpPr>
          <p:nvPr/>
        </p:nvSpPr>
        <p:spPr>
          <a:xfrm>
            <a:off x="154379" y="206772"/>
            <a:ext cx="6793885" cy="917972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PT" sz="2800" b="1" dirty="0" smtClean="0">
                <a:solidFill>
                  <a:srgbClr val="F37D00"/>
                </a:solidFill>
              </a:rPr>
              <a:t>Interesse da SISCOG em </a:t>
            </a:r>
            <a:r>
              <a:rPr lang="pt-PT" sz="2800" b="1" i="1" dirty="0" err="1" smtClean="0">
                <a:solidFill>
                  <a:srgbClr val="F37D00"/>
                </a:solidFill>
              </a:rPr>
              <a:t>Big</a:t>
            </a:r>
            <a:r>
              <a:rPr lang="pt-PT" sz="2800" b="1" i="1" dirty="0" smtClean="0">
                <a:solidFill>
                  <a:srgbClr val="F37D00"/>
                </a:solidFill>
              </a:rPr>
              <a:t> Data</a:t>
            </a:r>
            <a:endParaRPr lang="pt-PT" sz="2800" b="1" i="1" dirty="0">
              <a:solidFill>
                <a:srgbClr val="F37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01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2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terior1-bullets">
  <a:themeElements>
    <a:clrScheme name="3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ackcover3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11399</TotalTime>
  <Words>4986</Words>
  <Application>Microsoft Office PowerPoint</Application>
  <PresentationFormat>On-screen Show (4:3)</PresentationFormat>
  <Paragraphs>2306</Paragraphs>
  <Slides>71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71</vt:i4>
      </vt:variant>
    </vt:vector>
  </HeadingPairs>
  <TitlesOfParts>
    <vt:vector size="80" baseType="lpstr">
      <vt:lpstr>ＭＳ Ｐゴシック</vt:lpstr>
      <vt:lpstr>Arial</vt:lpstr>
      <vt:lpstr>Cambria Math</vt:lpstr>
      <vt:lpstr>Courier New</vt:lpstr>
      <vt:lpstr>Symbol</vt:lpstr>
      <vt:lpstr>Wingdings</vt:lpstr>
      <vt:lpstr>Cover2</vt:lpstr>
      <vt:lpstr>Interior1-bullets</vt:lpstr>
      <vt:lpstr>Backcover3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Previsão de indisponibilidade de recursos</vt:lpstr>
      <vt:lpstr>Previsão das necessidades de pessoal</vt:lpstr>
      <vt:lpstr>Previsão de risco de falha de segurança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Desafio (exemplo)</vt:lpstr>
      <vt:lpstr>Como guiar a procura</vt:lpstr>
      <vt:lpstr>Como guiar a procura</vt:lpstr>
      <vt:lpstr>Como guiar a procura</vt:lpstr>
      <vt:lpstr>Como guiar a procura</vt:lpstr>
      <vt:lpstr>Como guiar a procura</vt:lpstr>
      <vt:lpstr>Como guiar a procura</vt:lpstr>
      <vt:lpstr>Como guiar a procura</vt:lpstr>
      <vt:lpstr>Como guiar a procura</vt:lpstr>
      <vt:lpstr>Como guiar a procura</vt:lpstr>
      <vt:lpstr>Como guiar a procura</vt:lpstr>
      <vt:lpstr>Como guiar a procura</vt:lpstr>
      <vt:lpstr>Como guiar a procura</vt:lpstr>
      <vt:lpstr>Como guiar a procura</vt:lpstr>
      <vt:lpstr>Como guiar a procura</vt:lpstr>
      <vt:lpstr>Como guiar a procura</vt:lpstr>
      <vt:lpstr>Procura Local (PL) actual</vt:lpstr>
      <vt:lpstr>Objectivo do desafio</vt:lpstr>
      <vt:lpstr>Trace de uma corrida</vt:lpstr>
      <vt:lpstr>Trace de uma corrida</vt:lpstr>
      <vt:lpstr>Trace de uma corrida</vt:lpstr>
      <vt:lpstr>Trace de uma corrida</vt:lpstr>
      <vt:lpstr>Trace de uma corrida</vt:lpstr>
      <vt:lpstr>Trace de uma corrida</vt:lpstr>
      <vt:lpstr>Trace de uma corrida</vt:lpstr>
      <vt:lpstr>Trace de uma corrida</vt:lpstr>
      <vt:lpstr>Trace de uma corrida</vt:lpstr>
      <vt:lpstr>Trace de uma corrida</vt:lpstr>
      <vt:lpstr>Trace de uma corrida</vt:lpstr>
      <vt:lpstr>Trace de uma corrida</vt:lpstr>
      <vt:lpstr>Trace de uma corrida</vt:lpstr>
      <vt:lpstr>Trace de uma corrida</vt:lpstr>
      <vt:lpstr>Características</vt:lpstr>
      <vt:lpstr>Desafio (resumo)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leonor</dc:creator>
  <cp:lastModifiedBy>Ricardo Saldanha</cp:lastModifiedBy>
  <cp:revision>905</cp:revision>
  <dcterms:created xsi:type="dcterms:W3CDTF">2011-12-05T11:11:10Z</dcterms:created>
  <dcterms:modified xsi:type="dcterms:W3CDTF">2018-03-21T14:09:00Z</dcterms:modified>
</cp:coreProperties>
</file>